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321" r:id="rId3"/>
    <p:sldId id="301" r:id="rId4"/>
    <p:sldId id="319" r:id="rId5"/>
    <p:sldId id="308" r:id="rId6"/>
    <p:sldId id="309" r:id="rId7"/>
    <p:sldId id="316" r:id="rId8"/>
    <p:sldId id="322" r:id="rId9"/>
    <p:sldId id="294" r:id="rId10"/>
    <p:sldId id="323" r:id="rId11"/>
    <p:sldId id="324" r:id="rId12"/>
    <p:sldId id="303" r:id="rId13"/>
    <p:sldId id="300"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91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BA80C-378A-494B-8103-0B38D74D88A8}" v="1" dt="2025-12-26T06:56:58.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529" autoAdjust="0"/>
  </p:normalViewPr>
  <p:slideViewPr>
    <p:cSldViewPr snapToGrid="0">
      <p:cViewPr varScale="1">
        <p:scale>
          <a:sx n="45" d="100"/>
          <a:sy n="45" d="100"/>
        </p:scale>
        <p:origin x="2126"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180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iko toyoda" userId="d9bd23f5d93dd63d" providerId="LiveId" clId="{56231A36-46D6-4C8A-8507-0587B95E45F4}"/>
    <pc:docChg chg="custSel modSld modNotesMaster modHandout">
      <pc:chgData name="akiko toyoda" userId="d9bd23f5d93dd63d" providerId="LiveId" clId="{56231A36-46D6-4C8A-8507-0587B95E45F4}" dt="2025-12-26T06:57:21.502" v="628" actId="14861"/>
      <pc:docMkLst>
        <pc:docMk/>
      </pc:docMkLst>
      <pc:sldChg chg="modNotes">
        <pc:chgData name="akiko toyoda" userId="d9bd23f5d93dd63d" providerId="LiveId" clId="{56231A36-46D6-4C8A-8507-0587B95E45F4}" dt="2025-12-24T03:02:53.841" v="588"/>
        <pc:sldMkLst>
          <pc:docMk/>
          <pc:sldMk cId="1957562652" sldId="256"/>
        </pc:sldMkLst>
      </pc:sldChg>
      <pc:sldChg chg="modNotes">
        <pc:chgData name="akiko toyoda" userId="d9bd23f5d93dd63d" providerId="LiveId" clId="{56231A36-46D6-4C8A-8507-0587B95E45F4}" dt="2025-12-24T03:02:53.841" v="588"/>
        <pc:sldMkLst>
          <pc:docMk/>
          <pc:sldMk cId="4191562030" sldId="294"/>
        </pc:sldMkLst>
      </pc:sldChg>
      <pc:sldChg chg="modNotes">
        <pc:chgData name="akiko toyoda" userId="d9bd23f5d93dd63d" providerId="LiveId" clId="{56231A36-46D6-4C8A-8507-0587B95E45F4}" dt="2025-12-24T03:02:53.841" v="588"/>
        <pc:sldMkLst>
          <pc:docMk/>
          <pc:sldMk cId="1278089355" sldId="300"/>
        </pc:sldMkLst>
      </pc:sldChg>
      <pc:sldChg chg="modNotes">
        <pc:chgData name="akiko toyoda" userId="d9bd23f5d93dd63d" providerId="LiveId" clId="{56231A36-46D6-4C8A-8507-0587B95E45F4}" dt="2025-12-24T03:02:53.841" v="588"/>
        <pc:sldMkLst>
          <pc:docMk/>
          <pc:sldMk cId="3746038936" sldId="301"/>
        </pc:sldMkLst>
      </pc:sldChg>
      <pc:sldChg chg="modNotes">
        <pc:chgData name="akiko toyoda" userId="d9bd23f5d93dd63d" providerId="LiveId" clId="{56231A36-46D6-4C8A-8507-0587B95E45F4}" dt="2025-12-24T03:02:53.841" v="588"/>
        <pc:sldMkLst>
          <pc:docMk/>
          <pc:sldMk cId="2114014749" sldId="303"/>
        </pc:sldMkLst>
      </pc:sldChg>
      <pc:sldChg chg="modSp mod modNotes">
        <pc:chgData name="akiko toyoda" userId="d9bd23f5d93dd63d" providerId="LiveId" clId="{56231A36-46D6-4C8A-8507-0587B95E45F4}" dt="2025-12-25T06:08:41.449" v="590" actId="20577"/>
        <pc:sldMkLst>
          <pc:docMk/>
          <pc:sldMk cId="1230951278" sldId="308"/>
        </pc:sldMkLst>
        <pc:spChg chg="mod">
          <ac:chgData name="akiko toyoda" userId="d9bd23f5d93dd63d" providerId="LiveId" clId="{56231A36-46D6-4C8A-8507-0587B95E45F4}" dt="2025-12-25T06:08:41.449" v="590" actId="20577"/>
          <ac:spMkLst>
            <pc:docMk/>
            <pc:sldMk cId="1230951278" sldId="308"/>
            <ac:spMk id="3" creationId="{00000000-0000-0000-0000-000000000000}"/>
          </ac:spMkLst>
        </pc:spChg>
      </pc:sldChg>
      <pc:sldChg chg="modSp mod modNotes">
        <pc:chgData name="akiko toyoda" userId="d9bd23f5d93dd63d" providerId="LiveId" clId="{56231A36-46D6-4C8A-8507-0587B95E45F4}" dt="2025-12-25T06:10:25.417" v="592" actId="20577"/>
        <pc:sldMkLst>
          <pc:docMk/>
          <pc:sldMk cId="1814592486" sldId="309"/>
        </pc:sldMkLst>
        <pc:spChg chg="mod">
          <ac:chgData name="akiko toyoda" userId="d9bd23f5d93dd63d" providerId="LiveId" clId="{56231A36-46D6-4C8A-8507-0587B95E45F4}" dt="2025-12-25T06:10:25.417" v="592" actId="20577"/>
          <ac:spMkLst>
            <pc:docMk/>
            <pc:sldMk cId="1814592486" sldId="309"/>
            <ac:spMk id="3" creationId="{00000000-0000-0000-0000-000000000000}"/>
          </ac:spMkLst>
        </pc:spChg>
      </pc:sldChg>
      <pc:sldChg chg="delSp modSp mod modNotes">
        <pc:chgData name="akiko toyoda" userId="d9bd23f5d93dd63d" providerId="LiveId" clId="{56231A36-46D6-4C8A-8507-0587B95E45F4}" dt="2025-12-26T06:57:21.502" v="628" actId="14861"/>
        <pc:sldMkLst>
          <pc:docMk/>
          <pc:sldMk cId="2285861252" sldId="316"/>
        </pc:sldMkLst>
        <pc:spChg chg="mod">
          <ac:chgData name="akiko toyoda" userId="d9bd23f5d93dd63d" providerId="LiveId" clId="{56231A36-46D6-4C8A-8507-0587B95E45F4}" dt="2025-12-24T02:23:31.381" v="316" actId="20577"/>
          <ac:spMkLst>
            <pc:docMk/>
            <pc:sldMk cId="2285861252" sldId="316"/>
            <ac:spMk id="2" creationId="{00000000-0000-0000-0000-000000000000}"/>
          </ac:spMkLst>
        </pc:spChg>
        <pc:spChg chg="mod">
          <ac:chgData name="akiko toyoda" userId="d9bd23f5d93dd63d" providerId="LiveId" clId="{56231A36-46D6-4C8A-8507-0587B95E45F4}" dt="2025-12-24T03:00:14.075" v="587" actId="1076"/>
          <ac:spMkLst>
            <pc:docMk/>
            <pc:sldMk cId="2285861252" sldId="316"/>
            <ac:spMk id="3" creationId="{00000000-0000-0000-0000-000000000000}"/>
          </ac:spMkLst>
        </pc:spChg>
        <pc:spChg chg="mod">
          <ac:chgData name="akiko toyoda" userId="d9bd23f5d93dd63d" providerId="LiveId" clId="{56231A36-46D6-4C8A-8507-0587B95E45F4}" dt="2025-12-25T06:14:25.933" v="610" actId="20577"/>
          <ac:spMkLst>
            <pc:docMk/>
            <pc:sldMk cId="2285861252" sldId="316"/>
            <ac:spMk id="8" creationId="{495B6FAA-030B-E3E1-DD64-B001173B012E}"/>
          </ac:spMkLst>
        </pc:spChg>
        <pc:picChg chg="mod">
          <ac:chgData name="akiko toyoda" userId="d9bd23f5d93dd63d" providerId="LiveId" clId="{56231A36-46D6-4C8A-8507-0587B95E45F4}" dt="2025-12-26T06:57:21.502" v="628" actId="14861"/>
          <ac:picMkLst>
            <pc:docMk/>
            <pc:sldMk cId="2285861252" sldId="316"/>
            <ac:picMk id="10" creationId="{0DAB9327-9368-BD1B-9905-979A012811F4}"/>
          </ac:picMkLst>
        </pc:picChg>
      </pc:sldChg>
      <pc:sldChg chg="modNotes">
        <pc:chgData name="akiko toyoda" userId="d9bd23f5d93dd63d" providerId="LiveId" clId="{56231A36-46D6-4C8A-8507-0587B95E45F4}" dt="2025-12-24T03:02:53.841" v="588"/>
        <pc:sldMkLst>
          <pc:docMk/>
          <pc:sldMk cId="1722320698" sldId="319"/>
        </pc:sldMkLst>
      </pc:sldChg>
      <pc:sldChg chg="addSp delSp modSp mod">
        <pc:chgData name="akiko toyoda" userId="d9bd23f5d93dd63d" providerId="LiveId" clId="{56231A36-46D6-4C8A-8507-0587B95E45F4}" dt="2025-12-24T00:51:50.598" v="13" actId="1076"/>
        <pc:sldMkLst>
          <pc:docMk/>
          <pc:sldMk cId="252008860" sldId="321"/>
        </pc:sldMkLst>
        <pc:picChg chg="add mod">
          <ac:chgData name="akiko toyoda" userId="d9bd23f5d93dd63d" providerId="LiveId" clId="{56231A36-46D6-4C8A-8507-0587B95E45F4}" dt="2025-12-24T00:51:50.598" v="13" actId="1076"/>
          <ac:picMkLst>
            <pc:docMk/>
            <pc:sldMk cId="252008860" sldId="321"/>
            <ac:picMk id="7" creationId="{6221B7EE-5B2A-400D-309E-369C51490CE7}"/>
          </ac:picMkLst>
        </pc:picChg>
      </pc:sldChg>
      <pc:sldChg chg="modSp mod modNotes">
        <pc:chgData name="akiko toyoda" userId="d9bd23f5d93dd63d" providerId="LiveId" clId="{56231A36-46D6-4C8A-8507-0587B95E45F4}" dt="2025-12-25T06:17:04.414" v="622" actId="20577"/>
        <pc:sldMkLst>
          <pc:docMk/>
          <pc:sldMk cId="1706738677" sldId="322"/>
        </pc:sldMkLst>
        <pc:spChg chg="mod">
          <ac:chgData name="akiko toyoda" userId="d9bd23f5d93dd63d" providerId="LiveId" clId="{56231A36-46D6-4C8A-8507-0587B95E45F4}" dt="2025-12-25T06:17:04.414" v="622" actId="20577"/>
          <ac:spMkLst>
            <pc:docMk/>
            <pc:sldMk cId="1706738677" sldId="322"/>
            <ac:spMk id="12" creationId="{879782A5-77B0-F1E7-BCF3-85C4A0196BD3}"/>
          </ac:spMkLst>
        </pc:spChg>
      </pc:sldChg>
      <pc:sldChg chg="modNotes">
        <pc:chgData name="akiko toyoda" userId="d9bd23f5d93dd63d" providerId="LiveId" clId="{56231A36-46D6-4C8A-8507-0587B95E45F4}" dt="2025-12-24T03:02:53.841" v="588"/>
        <pc:sldMkLst>
          <pc:docMk/>
          <pc:sldMk cId="1670543737" sldId="323"/>
        </pc:sldMkLst>
      </pc:sldChg>
      <pc:sldChg chg="modSp mod modNotes">
        <pc:chgData name="akiko toyoda" userId="d9bd23f5d93dd63d" providerId="LiveId" clId="{56231A36-46D6-4C8A-8507-0587B95E45F4}" dt="2025-12-25T06:20:48.751" v="626" actId="20577"/>
        <pc:sldMkLst>
          <pc:docMk/>
          <pc:sldMk cId="1235136232" sldId="324"/>
        </pc:sldMkLst>
        <pc:spChg chg="mod">
          <ac:chgData name="akiko toyoda" userId="d9bd23f5d93dd63d" providerId="LiveId" clId="{56231A36-46D6-4C8A-8507-0587B95E45F4}" dt="2025-12-25T06:20:48.751" v="626" actId="20577"/>
          <ac:spMkLst>
            <pc:docMk/>
            <pc:sldMk cId="1235136232" sldId="324"/>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2E08954-FC35-47C0-972B-B0B5EA8C6812}"/>
              </a:ext>
            </a:extLst>
          </p:cNvPr>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49CDAD9-C50A-41C5-9018-8C31144208C2}"/>
              </a:ext>
            </a:extLst>
          </p:cNvPr>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61A14085-B3F1-42A5-80E1-8DF6BEC3CC74}" type="datetimeFigureOut">
              <a:rPr kumimoji="1" lang="ja-JP" altLang="en-US" smtClean="0"/>
              <a:t>2025/12/26</a:t>
            </a:fld>
            <a:endParaRPr kumimoji="1" lang="ja-JP" altLang="en-US"/>
          </a:p>
        </p:txBody>
      </p:sp>
      <p:sp>
        <p:nvSpPr>
          <p:cNvPr id="4" name="フッター プレースホルダー 3">
            <a:extLst>
              <a:ext uri="{FF2B5EF4-FFF2-40B4-BE49-F238E27FC236}">
                <a16:creationId xmlns:a16="http://schemas.microsoft.com/office/drawing/2014/main" id="{E32C43A0-AA2B-4BF8-91C6-3832BE9E1C94}"/>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23931F4-C3F6-4D62-A01E-31CA7A1DC334}"/>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1F1F32B-680A-40EA-842D-65511DE1B1B3}" type="slidenum">
              <a:rPr kumimoji="1" lang="ja-JP" altLang="en-US" smtClean="0"/>
              <a:t>‹#›</a:t>
            </a:fld>
            <a:endParaRPr kumimoji="1" lang="ja-JP" altLang="en-US"/>
          </a:p>
        </p:txBody>
      </p:sp>
    </p:spTree>
    <p:extLst>
      <p:ext uri="{BB962C8B-B14F-4D97-AF65-F5344CB8AC3E}">
        <p14:creationId xmlns:p14="http://schemas.microsoft.com/office/powerpoint/2010/main" val="1445047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0C099A7A-7317-49FA-9DFD-83E5E7E63102}" type="datetimeFigureOut">
              <a:rPr kumimoji="1" lang="ja-JP" altLang="en-US" smtClean="0"/>
              <a:t>2025/12/26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92AA921-4C05-4DD7-8211-BC1F96B119AA}" type="slidenum">
              <a:rPr kumimoji="1" lang="ja-JP" altLang="en-US" smtClean="0"/>
              <a:t>‹#›</a:t>
            </a:fld>
            <a:endParaRPr kumimoji="1" lang="ja-JP" altLang="en-US"/>
          </a:p>
        </p:txBody>
      </p:sp>
    </p:spTree>
    <p:extLst>
      <p:ext uri="{BB962C8B-B14F-4D97-AF65-F5344CB8AC3E}">
        <p14:creationId xmlns:p14="http://schemas.microsoft.com/office/powerpoint/2010/main" val="6967836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en-US" altLang="ja-JP" dirty="0">
              <a:latin typeface="+mn-ea"/>
              <a:ea typeface="+mn-ea"/>
            </a:endParaRPr>
          </a:p>
        </p:txBody>
      </p:sp>
    </p:spTree>
    <p:extLst>
      <p:ext uri="{BB962C8B-B14F-4D97-AF65-F5344CB8AC3E}">
        <p14:creationId xmlns:p14="http://schemas.microsoft.com/office/powerpoint/2010/main" val="146744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latin typeface="+mn-ea"/>
            </a:endParaRPr>
          </a:p>
        </p:txBody>
      </p:sp>
    </p:spTree>
    <p:extLst>
      <p:ext uri="{BB962C8B-B14F-4D97-AF65-F5344CB8AC3E}">
        <p14:creationId xmlns:p14="http://schemas.microsoft.com/office/powerpoint/2010/main" val="223746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en-US" altLang="ja-JP" dirty="0">
              <a:latin typeface="+mn-ea"/>
            </a:endParaRPr>
          </a:p>
        </p:txBody>
      </p:sp>
    </p:spTree>
    <p:extLst>
      <p:ext uri="{BB962C8B-B14F-4D97-AF65-F5344CB8AC3E}">
        <p14:creationId xmlns:p14="http://schemas.microsoft.com/office/powerpoint/2010/main" val="291012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en-US" altLang="ja-JP" dirty="0">
              <a:latin typeface="+mn-ea"/>
            </a:endParaRPr>
          </a:p>
        </p:txBody>
      </p:sp>
    </p:spTree>
    <p:extLst>
      <p:ext uri="{BB962C8B-B14F-4D97-AF65-F5344CB8AC3E}">
        <p14:creationId xmlns:p14="http://schemas.microsoft.com/office/powerpoint/2010/main" val="394895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en-US" altLang="ja-JP" dirty="0">
              <a:latin typeface="+mn-ea"/>
            </a:endParaRPr>
          </a:p>
        </p:txBody>
      </p:sp>
    </p:spTree>
    <p:extLst>
      <p:ext uri="{BB962C8B-B14F-4D97-AF65-F5344CB8AC3E}">
        <p14:creationId xmlns:p14="http://schemas.microsoft.com/office/powerpoint/2010/main" val="265136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公益財団法人あすては豊田市南部に位置し、周囲はのどかな田園地帯です。</a:t>
            </a:r>
            <a:endParaRPr kumimoji="1" lang="en-US" altLang="ja-JP" dirty="0">
              <a:latin typeface="+mn-ea"/>
            </a:endParaRPr>
          </a:p>
          <a:p>
            <a:r>
              <a:rPr kumimoji="1" lang="ja-JP" altLang="en-US" dirty="0">
                <a:latin typeface="+mn-ea"/>
              </a:rPr>
              <a:t>少しずつ周りに住宅は増えてきているものの５～６０年前とはあまり変わらない環境にあります。</a:t>
            </a:r>
            <a:endParaRPr kumimoji="1" lang="en-US" altLang="ja-JP" dirty="0">
              <a:latin typeface="+mn-ea"/>
            </a:endParaRPr>
          </a:p>
          <a:p>
            <a:r>
              <a:rPr kumimoji="1" lang="ja-JP" altLang="en-US" dirty="0">
                <a:latin typeface="+mn-ea"/>
              </a:rPr>
              <a:t>この写真はごく最近のものですが、ほぼ本館の位置に、今から</a:t>
            </a:r>
            <a:r>
              <a:rPr kumimoji="1" lang="en-US" altLang="ja-JP" dirty="0">
                <a:latin typeface="+mn-ea"/>
              </a:rPr>
              <a:t>57</a:t>
            </a:r>
            <a:r>
              <a:rPr kumimoji="1" lang="ja-JP" altLang="en-US" dirty="0">
                <a:latin typeface="+mn-ea"/>
              </a:rPr>
              <a:t>年前の</a:t>
            </a:r>
            <a:r>
              <a:rPr kumimoji="1" lang="en-US" altLang="ja-JP" dirty="0">
                <a:latin typeface="+mn-ea"/>
              </a:rPr>
              <a:t>1966</a:t>
            </a:r>
            <a:r>
              <a:rPr kumimoji="1" lang="ja-JP" altLang="en-US" dirty="0">
                <a:latin typeface="+mn-ea"/>
              </a:rPr>
              <a:t>年、勤労青年たちの良き成長を願う人たちが、地元企業のお力添えを得て</a:t>
            </a:r>
            <a:r>
              <a:rPr kumimoji="1" lang="en-US" altLang="ja-JP" dirty="0">
                <a:latin typeface="+mn-ea"/>
              </a:rPr>
              <a:t>100</a:t>
            </a:r>
            <a:r>
              <a:rPr kumimoji="1" lang="ja-JP" altLang="en-US" dirty="0">
                <a:latin typeface="+mn-ea"/>
              </a:rPr>
              <a:t>％民間の施設を設立しました。</a:t>
            </a:r>
            <a:endParaRPr kumimoji="1" lang="en-US" altLang="ja-JP" dirty="0">
              <a:latin typeface="+mn-ea"/>
            </a:endParaRPr>
          </a:p>
          <a:p>
            <a:r>
              <a:rPr kumimoji="1" lang="ja-JP" altLang="en-US" dirty="0">
                <a:latin typeface="+mn-ea"/>
              </a:rPr>
              <a:t>それが「公益財団法人あすて」の前身である「勤労センター憩の家」です。</a:t>
            </a:r>
            <a:r>
              <a:rPr kumimoji="1" lang="en-US" altLang="ja-JP" dirty="0">
                <a:latin typeface="+mn-ea"/>
              </a:rPr>
              <a:t>	</a:t>
            </a:r>
            <a:endParaRPr kumimoji="1" lang="ja-JP" altLang="en-US" dirty="0">
              <a:latin typeface="+mn-ea"/>
            </a:endParaRPr>
          </a:p>
        </p:txBody>
      </p:sp>
    </p:spTree>
    <p:extLst>
      <p:ext uri="{BB962C8B-B14F-4D97-AF65-F5344CB8AC3E}">
        <p14:creationId xmlns:p14="http://schemas.microsoft.com/office/powerpoint/2010/main" val="265947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dirty="0">
                <a:latin typeface="+mn-ea"/>
              </a:rPr>
              <a:t>設立を志した人たちの理想は、「</a:t>
            </a:r>
            <a:r>
              <a:rPr lang="ja-JP" altLang="en-US" dirty="0">
                <a:solidFill>
                  <a:srgbClr val="FF0000"/>
                </a:solidFill>
                <a:latin typeface="+mn-ea"/>
              </a:rPr>
              <a:t>人が善意をもって他者のために時間と能力を捧げるというボランティアの精神とその働きが、地域に広がって住みよい社会になっていくこと</a:t>
            </a:r>
            <a:r>
              <a:rPr lang="ja-JP" altLang="en-US" dirty="0">
                <a:latin typeface="+mn-ea"/>
              </a:rPr>
              <a:t>」でした。　</a:t>
            </a:r>
            <a:endParaRPr lang="en-US" altLang="ja-JP" dirty="0">
              <a:latin typeface="+mn-ea"/>
            </a:endParaRPr>
          </a:p>
          <a:p>
            <a:pPr algn="l"/>
            <a:r>
              <a:rPr lang="ja-JP" altLang="en-US" dirty="0">
                <a:latin typeface="+mn-ea"/>
              </a:rPr>
              <a:t>以来</a:t>
            </a:r>
            <a:r>
              <a:rPr lang="en-US" altLang="ja-JP" dirty="0">
                <a:latin typeface="+mn-ea"/>
              </a:rPr>
              <a:t>57</a:t>
            </a:r>
            <a:r>
              <a:rPr lang="ja-JP" altLang="en-US" dirty="0">
                <a:latin typeface="+mn-ea"/>
              </a:rPr>
              <a:t>年間、設立の趣旨として大切に守り続けています。</a:t>
            </a:r>
            <a:endParaRPr lang="en-US" altLang="ja-JP" dirty="0">
              <a:latin typeface="+mn-ea"/>
            </a:endParaRPr>
          </a:p>
        </p:txBody>
      </p:sp>
    </p:spTree>
    <p:extLst>
      <p:ext uri="{BB962C8B-B14F-4D97-AF65-F5344CB8AC3E}">
        <p14:creationId xmlns:p14="http://schemas.microsoft.com/office/powerpoint/2010/main" val="48468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latin typeface="+mn-ea"/>
              </a:rPr>
              <a:t>あすての考え方は豊田綱領からきています。</a:t>
            </a:r>
            <a:endParaRPr kumimoji="1" lang="en-US" altLang="ja-JP" dirty="0">
              <a:latin typeface="+mn-ea"/>
            </a:endParaRPr>
          </a:p>
          <a:p>
            <a:r>
              <a:rPr kumimoji="1" lang="ja-JP" altLang="en-US" dirty="0">
                <a:latin typeface="+mn-ea"/>
              </a:rPr>
              <a:t>・</a:t>
            </a:r>
            <a:r>
              <a:rPr lang="ja-JP" altLang="en-US" dirty="0">
                <a:latin typeface="+mn-ea"/>
              </a:rPr>
              <a:t>みんなお互いに、自分の選んだ活動を誠実に果たし、信念をもって、広く社会に報いるよう努力しましょう。 </a:t>
            </a:r>
            <a:endParaRPr lang="en-US" altLang="ja-JP" dirty="0">
              <a:latin typeface="+mn-ea"/>
            </a:endParaRPr>
          </a:p>
          <a:p>
            <a:r>
              <a:rPr lang="ja-JP" altLang="en-US" dirty="0">
                <a:latin typeface="+mn-ea"/>
              </a:rPr>
              <a:t>・いつも、研究と創造の精神を持って挑戦を惜しまず、つねに時代の先頭に立って進みましょう。 </a:t>
            </a:r>
            <a:endParaRPr lang="en-US" altLang="ja-JP" dirty="0">
              <a:latin typeface="+mn-ea"/>
            </a:endParaRPr>
          </a:p>
          <a:p>
            <a:r>
              <a:rPr lang="ja-JP" altLang="en-US" dirty="0">
                <a:latin typeface="+mn-ea"/>
              </a:rPr>
              <a:t>・節約に努め、謙虚で強い心を持って堅実でありましょう。</a:t>
            </a:r>
            <a:endParaRPr lang="en-US" altLang="ja-JP" dirty="0">
              <a:latin typeface="+mn-ea"/>
            </a:endParaRPr>
          </a:p>
          <a:p>
            <a:r>
              <a:rPr lang="ja-JP" altLang="en-US" dirty="0">
                <a:latin typeface="+mn-ea"/>
              </a:rPr>
              <a:t>・ また誰にでもあたたかい心を持って助け合い、家族のように仲良くしましょう。</a:t>
            </a:r>
            <a:endParaRPr lang="en-US" altLang="ja-JP" dirty="0">
              <a:latin typeface="+mn-ea"/>
            </a:endParaRPr>
          </a:p>
          <a:p>
            <a:r>
              <a:rPr lang="ja-JP" altLang="en-US" dirty="0">
                <a:latin typeface="+mn-ea"/>
              </a:rPr>
              <a:t>・ いつも敬けんな気持ちを忘れず、感謝して毎日をすごすようにしましょう。</a:t>
            </a:r>
            <a:endParaRPr lang="en-US" altLang="ja-JP" dirty="0">
              <a:latin typeface="+mn-ea"/>
            </a:endParaRPr>
          </a:p>
          <a:p>
            <a:r>
              <a:rPr kumimoji="1" lang="ja-JP" altLang="en-US" dirty="0">
                <a:latin typeface="+mn-ea"/>
              </a:rPr>
              <a:t>という意味です。</a:t>
            </a:r>
          </a:p>
        </p:txBody>
      </p:sp>
    </p:spTree>
    <p:extLst>
      <p:ext uri="{BB962C8B-B14F-4D97-AF65-F5344CB8AC3E}">
        <p14:creationId xmlns:p14="http://schemas.microsoft.com/office/powerpoint/2010/main" val="131597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dirty="0">
                <a:latin typeface="+mn-ea"/>
              </a:rPr>
              <a:t>そこであすては理念をボランティア精神とし、「あいてをおもいやり（公共性）　すすんでみずから（自主性）　てとてをむすんで（協調性）」に無償であることを加えて、ボランティアの４原則としています。</a:t>
            </a:r>
            <a:endParaRPr lang="en-US" altLang="ja-JP" dirty="0">
              <a:latin typeface="+mn-ea"/>
            </a:endParaRPr>
          </a:p>
        </p:txBody>
      </p:sp>
    </p:spTree>
    <p:extLst>
      <p:ext uri="{BB962C8B-B14F-4D97-AF65-F5344CB8AC3E}">
        <p14:creationId xmlns:p14="http://schemas.microsoft.com/office/powerpoint/2010/main" val="292886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dirty="0">
                <a:latin typeface="+mn-ea"/>
              </a:rPr>
              <a:t>そして、笑顔あふれる社会にしていくことを目的としています。</a:t>
            </a:r>
            <a:endParaRPr lang="en-US" altLang="ja-JP" dirty="0">
              <a:latin typeface="+mn-ea"/>
            </a:endParaRPr>
          </a:p>
        </p:txBody>
      </p:sp>
    </p:spTree>
    <p:extLst>
      <p:ext uri="{BB962C8B-B14F-4D97-AF65-F5344CB8AC3E}">
        <p14:creationId xmlns:p14="http://schemas.microsoft.com/office/powerpoint/2010/main" val="315608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latin typeface="+mn-ea"/>
            </a:endParaRPr>
          </a:p>
        </p:txBody>
      </p:sp>
    </p:spTree>
    <p:extLst>
      <p:ext uri="{BB962C8B-B14F-4D97-AF65-F5344CB8AC3E}">
        <p14:creationId xmlns:p14="http://schemas.microsoft.com/office/powerpoint/2010/main" val="281117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latin typeface="+mn-ea"/>
            </a:endParaRPr>
          </a:p>
        </p:txBody>
      </p:sp>
    </p:spTree>
    <p:extLst>
      <p:ext uri="{BB962C8B-B14F-4D97-AF65-F5344CB8AC3E}">
        <p14:creationId xmlns:p14="http://schemas.microsoft.com/office/powerpoint/2010/main" val="53616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latin typeface="+mn-ea"/>
                <a:ea typeface="+mn-ea"/>
              </a:rPr>
              <a:t>社会を取り巻く環境は時代とともに大きく変化しています。</a:t>
            </a:r>
            <a:endParaRPr kumimoji="1" lang="en-US" altLang="ja-JP" dirty="0">
              <a:latin typeface="+mn-ea"/>
              <a:ea typeface="+mn-ea"/>
            </a:endParaRPr>
          </a:p>
          <a:p>
            <a:r>
              <a:rPr kumimoji="1" lang="ja-JP" altLang="en-US" dirty="0">
                <a:latin typeface="+mn-ea"/>
                <a:ea typeface="+mn-ea"/>
              </a:rPr>
              <a:t>設立当初は、遠く故郷を離れて働きにくる勤労青少年たちのためにお母さん役が必要でした。</a:t>
            </a:r>
            <a:endParaRPr kumimoji="1" lang="en-US" altLang="ja-JP" dirty="0">
              <a:latin typeface="+mn-ea"/>
              <a:ea typeface="+mn-ea"/>
            </a:endParaRPr>
          </a:p>
          <a:p>
            <a:pPr marL="0" marR="0" lvl="0" indent="0" algn="l" defTabSz="914400" rtl="0" eaLnBrk="1" fontAlgn="auto" latinLnBrk="0" hangingPunct="1">
              <a:spcBef>
                <a:spcPts val="0"/>
              </a:spcBef>
              <a:spcAft>
                <a:spcPts val="0"/>
              </a:spcAft>
              <a:buClrTx/>
              <a:buSzTx/>
              <a:buFontTx/>
              <a:buNone/>
              <a:tabLst/>
              <a:defRPr/>
            </a:pPr>
            <a:r>
              <a:rPr lang="ja-JP" altLang="en-US" dirty="0">
                <a:latin typeface="+mn-ea"/>
                <a:ea typeface="+mn-ea"/>
              </a:rPr>
              <a:t>そして入国管理法が改正された</a:t>
            </a:r>
            <a:r>
              <a:rPr lang="en-US" altLang="ja-JP" dirty="0">
                <a:latin typeface="+mn-ea"/>
                <a:ea typeface="+mn-ea"/>
              </a:rPr>
              <a:t>1990</a:t>
            </a:r>
            <a:r>
              <a:rPr lang="ja-JP" altLang="en-US" dirty="0">
                <a:latin typeface="+mn-ea"/>
                <a:ea typeface="+mn-ea"/>
              </a:rPr>
              <a:t>年以降は外国人労働者の増加により、言葉や習慣の違いで困難を極めている彼らへの対応が必要でした。</a:t>
            </a:r>
            <a:endParaRPr lang="en-US" altLang="ja-JP" dirty="0">
              <a:latin typeface="+mn-ea"/>
              <a:ea typeface="+mn-ea"/>
            </a:endParaRPr>
          </a:p>
          <a:p>
            <a:pPr marL="0" marR="0" lvl="0" indent="0" algn="l" defTabSz="914400" rtl="0" eaLnBrk="1" fontAlgn="auto" latinLnBrk="0" hangingPunct="1">
              <a:spcBef>
                <a:spcPts val="0"/>
              </a:spcBef>
              <a:spcAft>
                <a:spcPts val="0"/>
              </a:spcAft>
              <a:buClrTx/>
              <a:buSzTx/>
              <a:buFontTx/>
              <a:buNone/>
              <a:tabLst/>
              <a:defRPr/>
            </a:pPr>
            <a:r>
              <a:rPr lang="ja-JP" altLang="en-US" dirty="0">
                <a:latin typeface="+mn-ea"/>
                <a:ea typeface="+mn-ea"/>
              </a:rPr>
              <a:t>しかし</a:t>
            </a:r>
            <a:r>
              <a:rPr lang="en-US" altLang="ja-JP" dirty="0">
                <a:latin typeface="+mn-ea"/>
                <a:ea typeface="+mn-ea"/>
              </a:rPr>
              <a:t>20</a:t>
            </a:r>
            <a:r>
              <a:rPr lang="ja-JP" altLang="en-US" dirty="0">
                <a:latin typeface="+mn-ea"/>
                <a:ea typeface="+mn-ea"/>
              </a:rPr>
              <a:t>年以上経つと、日本での生活に慣れた外国人たちが自分の出身国の新しく来る人たちへのサポートをはじめ、自助、共助ができるようになってきました。</a:t>
            </a:r>
            <a:endParaRPr lang="en-US" altLang="ja-JP" dirty="0">
              <a:latin typeface="+mn-ea"/>
              <a:ea typeface="+mn-ea"/>
            </a:endParaRPr>
          </a:p>
          <a:p>
            <a:pPr marL="0" marR="0" lvl="0" indent="0" algn="l" defTabSz="914400" rtl="0" eaLnBrk="1" fontAlgn="auto" latinLnBrk="0" hangingPunct="1">
              <a:spcBef>
                <a:spcPts val="0"/>
              </a:spcBef>
              <a:spcAft>
                <a:spcPts val="0"/>
              </a:spcAft>
              <a:buClrTx/>
              <a:buSzTx/>
              <a:buFontTx/>
              <a:buNone/>
              <a:tabLst/>
              <a:defRPr/>
            </a:pPr>
            <a:r>
              <a:rPr lang="ja-JP" altLang="en-US" dirty="0">
                <a:latin typeface="+mn-ea"/>
                <a:ea typeface="+mn-ea"/>
              </a:rPr>
              <a:t>また、設立から</a:t>
            </a:r>
            <a:r>
              <a:rPr lang="en-US" altLang="ja-JP" dirty="0">
                <a:latin typeface="+mn-ea"/>
                <a:ea typeface="+mn-ea"/>
              </a:rPr>
              <a:t>4</a:t>
            </a:r>
            <a:r>
              <a:rPr lang="ja-JP" altLang="en-US" dirty="0">
                <a:latin typeface="+mn-ea"/>
                <a:ea typeface="+mn-ea"/>
              </a:rPr>
              <a:t>～</a:t>
            </a:r>
            <a:r>
              <a:rPr lang="en-US" altLang="ja-JP" dirty="0">
                <a:latin typeface="+mn-ea"/>
                <a:ea typeface="+mn-ea"/>
              </a:rPr>
              <a:t>50</a:t>
            </a:r>
            <a:r>
              <a:rPr lang="ja-JP" altLang="en-US" dirty="0">
                <a:latin typeface="+mn-ea"/>
                <a:ea typeface="+mn-ea"/>
              </a:rPr>
              <a:t>年を経ると、会社で技能を磨いた人たちの定年退職が増加し、その人たちの社会貢献のための受け皿が必要になってきています。</a:t>
            </a:r>
            <a:endParaRPr lang="en-US" altLang="ja-JP" dirty="0">
              <a:latin typeface="+mn-ea"/>
              <a:ea typeface="+mn-ea"/>
            </a:endParaRPr>
          </a:p>
          <a:p>
            <a:pPr marL="0" marR="0" lvl="0" indent="0" algn="l" defTabSz="914400" rtl="0" eaLnBrk="1" fontAlgn="auto" latinLnBrk="0" hangingPunct="1">
              <a:spcBef>
                <a:spcPts val="0"/>
              </a:spcBef>
              <a:spcAft>
                <a:spcPts val="0"/>
              </a:spcAft>
              <a:buClrTx/>
              <a:buSzTx/>
              <a:buFontTx/>
              <a:buNone/>
              <a:tabLst/>
              <a:defRPr/>
            </a:pPr>
            <a:r>
              <a:rPr lang="ja-JP" altLang="en-US" dirty="0">
                <a:latin typeface="+mn-ea"/>
                <a:ea typeface="+mn-ea"/>
              </a:rPr>
              <a:t>そこで今回、木</a:t>
            </a:r>
            <a:r>
              <a:rPr lang="en-US" altLang="ja-JP" dirty="0">
                <a:latin typeface="+mn-ea"/>
                <a:ea typeface="+mn-ea"/>
              </a:rPr>
              <a:t>KOBA</a:t>
            </a:r>
            <a:r>
              <a:rPr lang="ja-JP" altLang="en-US" dirty="0">
                <a:latin typeface="+mn-ea"/>
                <a:ea typeface="+mn-ea"/>
              </a:rPr>
              <a:t>に加えて金</a:t>
            </a:r>
            <a:r>
              <a:rPr lang="en-US" altLang="ja-JP" dirty="0">
                <a:latin typeface="+mn-ea"/>
                <a:ea typeface="+mn-ea"/>
              </a:rPr>
              <a:t>KOBA</a:t>
            </a:r>
            <a:r>
              <a:rPr lang="ja-JP" altLang="en-US" dirty="0">
                <a:latin typeface="+mn-ea"/>
                <a:ea typeface="+mn-ea"/>
              </a:rPr>
              <a:t>の建設をし、受け皿の充実を図っています。</a:t>
            </a:r>
            <a:endParaRPr lang="en-US" altLang="ja-JP" dirty="0">
              <a:latin typeface="+mn-ea"/>
              <a:ea typeface="+mn-ea"/>
            </a:endParaRPr>
          </a:p>
        </p:txBody>
      </p:sp>
    </p:spTree>
    <p:extLst>
      <p:ext uri="{BB962C8B-B14F-4D97-AF65-F5344CB8AC3E}">
        <p14:creationId xmlns:p14="http://schemas.microsoft.com/office/powerpoint/2010/main" val="334224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mn-lt"/>
              </a:defRPr>
            </a:lvl1pPr>
          </a:lstStyle>
          <a:p>
            <a:fld id="{BD6AEFE3-E0AD-4230-98D2-5748248A4983}" type="slidenum">
              <a:rPr lang="ja-JP" altLang="en-US" smtClean="0"/>
              <a:pPr/>
              <a:t>‹#›</a:t>
            </a:fld>
            <a:r>
              <a:rPr lang="en-US" altLang="ja-JP"/>
              <a:t>/10</a:t>
            </a:r>
            <a:endParaRPr lang="ja-JP" altLang="en-US" dirty="0"/>
          </a:p>
        </p:txBody>
      </p:sp>
    </p:spTree>
    <p:extLst>
      <p:ext uri="{BB962C8B-B14F-4D97-AF65-F5344CB8AC3E}">
        <p14:creationId xmlns:p14="http://schemas.microsoft.com/office/powerpoint/2010/main" val="150455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6AEFE3-E0AD-4230-98D2-5748248A4983}" type="slidenum">
              <a:rPr kumimoji="1" lang="ja-JP" altLang="en-US" smtClean="0"/>
              <a:t>‹#›</a:t>
            </a:fld>
            <a:endParaRPr kumimoji="1" lang="ja-JP" altLang="en-US"/>
          </a:p>
        </p:txBody>
      </p:sp>
    </p:spTree>
    <p:extLst>
      <p:ext uri="{BB962C8B-B14F-4D97-AF65-F5344CB8AC3E}">
        <p14:creationId xmlns:p14="http://schemas.microsoft.com/office/powerpoint/2010/main" val="280471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2"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2"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6AEFE3-E0AD-4230-98D2-5748248A4983}" type="slidenum">
              <a:rPr kumimoji="1" lang="ja-JP" altLang="en-US" smtClean="0"/>
              <a:t>‹#›</a:t>
            </a:fld>
            <a:endParaRPr kumimoji="1" lang="ja-JP" altLang="en-US"/>
          </a:p>
        </p:txBody>
      </p:sp>
    </p:spTree>
    <p:extLst>
      <p:ext uri="{BB962C8B-B14F-4D97-AF65-F5344CB8AC3E}">
        <p14:creationId xmlns:p14="http://schemas.microsoft.com/office/powerpoint/2010/main" val="54692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BD6AEFE3-E0AD-4230-98D2-5748248A4983}" type="slidenum">
              <a:rPr lang="ja-JP" altLang="en-US" smtClean="0"/>
              <a:pPr/>
              <a:t>‹#›</a:t>
            </a:fld>
            <a:r>
              <a:rPr lang="en-US" altLang="ja-JP"/>
              <a:t>/10</a:t>
            </a:r>
            <a:endParaRPr lang="ja-JP" altLang="en-US" dirty="0"/>
          </a:p>
        </p:txBody>
      </p:sp>
    </p:spTree>
    <p:extLst>
      <p:ext uri="{BB962C8B-B14F-4D97-AF65-F5344CB8AC3E}">
        <p14:creationId xmlns:p14="http://schemas.microsoft.com/office/powerpoint/2010/main" val="122653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6AEFE3-E0AD-4230-98D2-5748248A4983}" type="slidenum">
              <a:rPr kumimoji="1" lang="ja-JP" altLang="en-US" smtClean="0"/>
              <a:t>‹#›</a:t>
            </a:fld>
            <a:r>
              <a:rPr kumimoji="1" lang="en-US" altLang="ja-JP" dirty="0"/>
              <a:t>/10</a:t>
            </a:r>
            <a:endParaRPr kumimoji="1" lang="ja-JP" altLang="en-US" dirty="0"/>
          </a:p>
        </p:txBody>
      </p:sp>
    </p:spTree>
    <p:extLst>
      <p:ext uri="{BB962C8B-B14F-4D97-AF65-F5344CB8AC3E}">
        <p14:creationId xmlns:p14="http://schemas.microsoft.com/office/powerpoint/2010/main" val="52155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2"/>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D6AEFE3-E0AD-4230-98D2-5748248A4983}" type="slidenum">
              <a:rPr kumimoji="1" lang="ja-JP" altLang="en-US" smtClean="0"/>
              <a:t>‹#›</a:t>
            </a:fld>
            <a:r>
              <a:rPr kumimoji="1" lang="en-US" altLang="ja-JP" dirty="0"/>
              <a:t>/10</a:t>
            </a:r>
            <a:endParaRPr kumimoji="1" lang="ja-JP" altLang="en-US" dirty="0"/>
          </a:p>
        </p:txBody>
      </p:sp>
    </p:spTree>
    <p:extLst>
      <p:ext uri="{BB962C8B-B14F-4D97-AF65-F5344CB8AC3E}">
        <p14:creationId xmlns:p14="http://schemas.microsoft.com/office/powerpoint/2010/main" val="408127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6AEFE3-E0AD-4230-98D2-5748248A4983}" type="slidenum">
              <a:rPr lang="ja-JP" altLang="en-US" smtClean="0"/>
              <a:pPr/>
              <a:t>‹#›</a:t>
            </a:fld>
            <a:r>
              <a:rPr lang="en-US" altLang="ja-JP" dirty="0"/>
              <a:t>/10</a:t>
            </a:r>
          </a:p>
        </p:txBody>
      </p:sp>
    </p:spTree>
    <p:extLst>
      <p:ext uri="{BB962C8B-B14F-4D97-AF65-F5344CB8AC3E}">
        <p14:creationId xmlns:p14="http://schemas.microsoft.com/office/powerpoint/2010/main" val="126982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9"/>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2"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D6AEFE3-E0AD-4230-98D2-5748248A4983}" type="slidenum">
              <a:rPr kumimoji="1" lang="ja-JP" altLang="en-US" smtClean="0"/>
              <a:t>‹#›</a:t>
            </a:fld>
            <a:r>
              <a:rPr kumimoji="1" lang="en-US" altLang="ja-JP" dirty="0"/>
              <a:t>/10</a:t>
            </a:r>
            <a:endParaRPr kumimoji="1" lang="ja-JP" altLang="en-US" dirty="0"/>
          </a:p>
        </p:txBody>
      </p:sp>
    </p:spTree>
    <p:extLst>
      <p:ext uri="{BB962C8B-B14F-4D97-AF65-F5344CB8AC3E}">
        <p14:creationId xmlns:p14="http://schemas.microsoft.com/office/powerpoint/2010/main" val="279178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D6AEFE3-E0AD-4230-98D2-5748248A4983}" type="slidenum">
              <a:rPr kumimoji="1" lang="ja-JP" altLang="en-US" smtClean="0"/>
              <a:t>‹#›</a:t>
            </a:fld>
            <a:r>
              <a:rPr kumimoji="1" lang="en-US" altLang="ja-JP" dirty="0"/>
              <a:t>/10</a:t>
            </a:r>
            <a:endParaRPr kumimoji="1" lang="ja-JP" altLang="en-US" dirty="0"/>
          </a:p>
        </p:txBody>
      </p:sp>
    </p:spTree>
    <p:extLst>
      <p:ext uri="{BB962C8B-B14F-4D97-AF65-F5344CB8AC3E}">
        <p14:creationId xmlns:p14="http://schemas.microsoft.com/office/powerpoint/2010/main" val="2624736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D6AEFE3-E0AD-4230-98D2-5748248A4983}" type="slidenum">
              <a:rPr kumimoji="1" lang="ja-JP" altLang="en-US" smtClean="0"/>
              <a:t>‹#›</a:t>
            </a:fld>
            <a:endParaRPr kumimoji="1" lang="ja-JP" altLang="en-US"/>
          </a:p>
        </p:txBody>
      </p:sp>
    </p:spTree>
    <p:extLst>
      <p:ext uri="{BB962C8B-B14F-4D97-AF65-F5344CB8AC3E}">
        <p14:creationId xmlns:p14="http://schemas.microsoft.com/office/powerpoint/2010/main" val="270198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6AEFE3-E0AD-4230-98D2-5748248A4983}" type="slidenum">
              <a:rPr kumimoji="1" lang="ja-JP" altLang="en-US" smtClean="0"/>
              <a:t>‹#›</a:t>
            </a:fld>
            <a:endParaRPr kumimoji="1" lang="ja-JP" altLang="en-US"/>
          </a:p>
        </p:txBody>
      </p:sp>
    </p:spTree>
    <p:extLst>
      <p:ext uri="{BB962C8B-B14F-4D97-AF65-F5344CB8AC3E}">
        <p14:creationId xmlns:p14="http://schemas.microsoft.com/office/powerpoint/2010/main" val="294038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D6AEFE3-E0AD-4230-98D2-5748248A4983}" type="slidenum">
              <a:rPr kumimoji="1" lang="ja-JP" altLang="en-US" smtClean="0"/>
              <a:t>‹#›</a:t>
            </a:fld>
            <a:endParaRPr kumimoji="1" lang="ja-JP" altLang="en-US"/>
          </a:p>
        </p:txBody>
      </p:sp>
    </p:spTree>
    <p:extLst>
      <p:ext uri="{BB962C8B-B14F-4D97-AF65-F5344CB8AC3E}">
        <p14:creationId xmlns:p14="http://schemas.microsoft.com/office/powerpoint/2010/main" val="1032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stretch>
            <a:fillRect t="-12000" b="-12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ja-JP" altLang="en-US"/>
          </a:p>
        </p:txBody>
      </p:sp>
      <p:sp>
        <p:nvSpPr>
          <p:cNvPr id="5" name="フッター プレースホルダー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D06FC66A-9D2A-428D-A181-98E2B722985F}" type="slidenum">
              <a:rPr lang="en-US" altLang="ja-JP" smtClean="0"/>
              <a:pPr/>
              <a:t>‹#›</a:t>
            </a:fld>
            <a:r>
              <a:rPr lang="en-US" altLang="ja-JP" dirty="0"/>
              <a:t>/10</a:t>
            </a:r>
            <a:endParaRPr lang="ja-JP" altLang="en-US" dirty="0"/>
          </a:p>
        </p:txBody>
      </p:sp>
    </p:spTree>
    <p:extLst>
      <p:ext uri="{BB962C8B-B14F-4D97-AF65-F5344CB8AC3E}">
        <p14:creationId xmlns:p14="http://schemas.microsoft.com/office/powerpoint/2010/main" val="104200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ctrTitle"/>
          </p:nvPr>
        </p:nvSpPr>
        <p:spPr>
          <a:xfrm>
            <a:off x="455521" y="818984"/>
            <a:ext cx="8144221" cy="3268520"/>
          </a:xfrm>
        </p:spPr>
        <p:txBody>
          <a:bodyPr>
            <a:normAutofit/>
          </a:bodyPr>
          <a:lstStyle/>
          <a:p>
            <a:r>
              <a:rPr lang="ja-JP" altLang="en-US" sz="4800">
                <a:solidFill>
                  <a:srgbClr val="FFFFFF"/>
                </a:solidFill>
              </a:rPr>
              <a:t>あすてで活動するには</a:t>
            </a:r>
            <a:endParaRPr lang="ja-JP" altLang="en-US" sz="4800" dirty="0">
              <a:solidFill>
                <a:srgbClr val="FFFFFF"/>
              </a:solidFill>
            </a:endParaRPr>
          </a:p>
        </p:txBody>
      </p:sp>
      <p:sp>
        <p:nvSpPr>
          <p:cNvPr id="21"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図 8" descr="アイコン&#10;&#10;自動的に生成された説明">
            <a:extLst>
              <a:ext uri="{FF2B5EF4-FFF2-40B4-BE49-F238E27FC236}">
                <a16:creationId xmlns:a16="http://schemas.microsoft.com/office/drawing/2014/main" id="{3BC426BD-C9DB-91A7-D71C-BD5192E0AA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Tree>
    <p:extLst>
      <p:ext uri="{BB962C8B-B14F-4D97-AF65-F5344CB8AC3E}">
        <p14:creationId xmlns:p14="http://schemas.microsoft.com/office/powerpoint/2010/main" val="19575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あすてに求められていること</a:t>
            </a:r>
            <a:endParaRPr lang="ja-JP" altLang="en-US" sz="4000" kern="1200" dirty="0">
              <a:solidFill>
                <a:srgbClr val="FFFFFF"/>
              </a:solidFill>
              <a:latin typeface="+mj-lt"/>
              <a:ea typeface="+mj-ea"/>
              <a:cs typeface="+mj-cs"/>
            </a:endParaRPr>
          </a:p>
        </p:txBody>
      </p:sp>
      <p:pic>
        <p:nvPicPr>
          <p:cNvPr id="4" name="図 3" descr="アイコン&#10;&#10;自動的に生成された説明">
            <a:extLst>
              <a:ext uri="{FF2B5EF4-FFF2-40B4-BE49-F238E27FC236}">
                <a16:creationId xmlns:a16="http://schemas.microsoft.com/office/drawing/2014/main" id="{FAE948C0-A09B-3CBC-B525-FE8300569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
        <p:nvSpPr>
          <p:cNvPr id="8" name="object 4">
            <a:extLst>
              <a:ext uri="{FF2B5EF4-FFF2-40B4-BE49-F238E27FC236}">
                <a16:creationId xmlns:a16="http://schemas.microsoft.com/office/drawing/2014/main" id="{495B6FAA-030B-E3E1-DD64-B001173B012E}"/>
              </a:ext>
            </a:extLst>
          </p:cNvPr>
          <p:cNvSpPr txBox="1"/>
          <p:nvPr/>
        </p:nvSpPr>
        <p:spPr>
          <a:xfrm>
            <a:off x="916078" y="2004265"/>
            <a:ext cx="10820401" cy="3842270"/>
          </a:xfrm>
          <a:prstGeom prst="rect">
            <a:avLst/>
          </a:prstGeom>
        </p:spPr>
        <p:txBody>
          <a:bodyPr vert="horz" wrap="square" lIns="0" tIns="210820" rIns="0" bIns="0" rtlCol="0">
            <a:spAutoFit/>
          </a:bodyPr>
          <a:lstStyle/>
          <a:p>
            <a:pPr marR="182245">
              <a:lnSpc>
                <a:spcPct val="150000"/>
              </a:lnSpc>
            </a:pPr>
            <a:r>
              <a:rPr lang="en-US" altLang="ja-JP" sz="2200" dirty="0">
                <a:latin typeface="+mn-ea"/>
                <a:cs typeface="ＭＳ Ｐゴシック"/>
              </a:rPr>
              <a:t>1966</a:t>
            </a:r>
            <a:r>
              <a:rPr lang="ja-JP" altLang="en-US" sz="2200" spc="-35" dirty="0">
                <a:latin typeface="+mn-ea"/>
                <a:cs typeface="ＭＳ Ｐゴシック"/>
              </a:rPr>
              <a:t>年、故郷を遠く離れて働きにやってきた勤労青年たちのお母さん役として始まりました。</a:t>
            </a:r>
            <a:endParaRPr lang="en-US" altLang="ja-JP" sz="2200" dirty="0">
              <a:latin typeface="+mn-ea"/>
              <a:cs typeface="ＭＳ Ｐゴシック"/>
            </a:endParaRPr>
          </a:p>
          <a:p>
            <a:pPr marR="182245">
              <a:lnSpc>
                <a:spcPct val="150000"/>
              </a:lnSpc>
            </a:pPr>
            <a:r>
              <a:rPr lang="ja-JP" altLang="en-US" sz="2200" spc="-35" dirty="0">
                <a:latin typeface="+mn-ea"/>
                <a:cs typeface="ＭＳ Ｐゴシック"/>
              </a:rPr>
              <a:t>ボランティア母さんたちのあたたかいふれあいを受けた彼らは、</a:t>
            </a:r>
            <a:r>
              <a:rPr lang="ja-JP" altLang="en-US" sz="2200" spc="-50" dirty="0">
                <a:latin typeface="+mn-ea"/>
                <a:cs typeface="ＭＳ Ｐゴシック"/>
              </a:rPr>
              <a:t> </a:t>
            </a:r>
            <a:r>
              <a:rPr lang="ja-JP" altLang="en-US" sz="2200" spc="-35" dirty="0">
                <a:latin typeface="+mn-ea"/>
                <a:cs typeface="ＭＳ Ｐゴシック"/>
              </a:rPr>
              <a:t>各々の会社で技を身につけ、立派なリーダーとなって後継者を育て、次々と退職の時期を迎えています。</a:t>
            </a:r>
            <a:endParaRPr lang="en-US" altLang="ja-JP" sz="2200" spc="-35" dirty="0">
              <a:latin typeface="+mn-ea"/>
              <a:cs typeface="ＭＳ Ｐゴシック"/>
            </a:endParaRPr>
          </a:p>
          <a:p>
            <a:pPr marR="182245">
              <a:lnSpc>
                <a:spcPct val="150000"/>
              </a:lnSpc>
              <a:spcBef>
                <a:spcPts val="1200"/>
              </a:spcBef>
            </a:pPr>
            <a:r>
              <a:rPr lang="ja-JP" altLang="en-US" sz="2200" dirty="0">
                <a:latin typeface="+mn-ea"/>
                <a:cs typeface="ＭＳ Ｐゴシック"/>
              </a:rPr>
              <a:t>技を身につけて退職した人たちが、今度は会社を離れて地域のために、その技を生かして、</a:t>
            </a:r>
            <a:endParaRPr lang="en-US" altLang="ja-JP" sz="2200" dirty="0">
              <a:latin typeface="+mn-ea"/>
              <a:cs typeface="ＭＳ Ｐゴシック"/>
            </a:endParaRPr>
          </a:p>
          <a:p>
            <a:pPr marR="182245">
              <a:lnSpc>
                <a:spcPct val="150000"/>
              </a:lnSpc>
            </a:pPr>
            <a:r>
              <a:rPr lang="ja-JP" altLang="en-US" sz="2200" dirty="0">
                <a:latin typeface="+mn-ea"/>
                <a:cs typeface="ＭＳ Ｐゴシック"/>
              </a:rPr>
              <a:t>ものを作ったり、次代を担う若い人たちに伝えるなどして、社会に貢献することのできる場、</a:t>
            </a:r>
            <a:endParaRPr lang="en-US" altLang="ja-JP" sz="2200" dirty="0">
              <a:latin typeface="+mn-ea"/>
              <a:cs typeface="ＭＳ Ｐゴシック"/>
            </a:endParaRPr>
          </a:p>
          <a:p>
            <a:pPr marR="182245">
              <a:lnSpc>
                <a:spcPct val="150000"/>
              </a:lnSpc>
            </a:pPr>
            <a:r>
              <a:rPr lang="ja-JP" altLang="en-US" sz="2200" dirty="0">
                <a:latin typeface="+mn-ea"/>
                <a:cs typeface="ＭＳ Ｐゴシック"/>
              </a:rPr>
              <a:t>受け皿を作っていくことがあすてに求められていることです。</a:t>
            </a:r>
          </a:p>
          <a:p>
            <a:pPr marR="182245">
              <a:lnSpc>
                <a:spcPct val="150000"/>
              </a:lnSpc>
            </a:pPr>
            <a:endParaRPr lang="ja-JP" altLang="en-US" sz="2200" dirty="0">
              <a:latin typeface="+mn-ea"/>
              <a:cs typeface="ＭＳ Ｐゴシック"/>
            </a:endParaRPr>
          </a:p>
        </p:txBody>
      </p:sp>
      <p:sp>
        <p:nvSpPr>
          <p:cNvPr id="16" name="サブタイトル 2"/>
          <p:cNvSpPr>
            <a:spLocks noGrp="1"/>
          </p:cNvSpPr>
          <p:nvPr>
            <p:ph type="subTitle" idx="1"/>
          </p:nvPr>
        </p:nvSpPr>
        <p:spPr>
          <a:xfrm>
            <a:off x="1211179" y="5602562"/>
            <a:ext cx="9474914" cy="914211"/>
          </a:xfrm>
        </p:spPr>
        <p:txBody>
          <a:bodyPr vert="horz" lIns="91440" tIns="45720" rIns="91440" bIns="45720" rtlCol="0" anchor="ctr">
            <a:noAutofit/>
          </a:bodyPr>
          <a:lstStyle/>
          <a:p>
            <a:pPr defTabSz="914400">
              <a:lnSpc>
                <a:spcPct val="150000"/>
              </a:lnSpc>
            </a:pPr>
            <a:r>
              <a:rPr lang="ja-JP" altLang="en-US" sz="2800" dirty="0"/>
              <a:t>あすてに求められているキーワードは　</a:t>
            </a:r>
            <a:r>
              <a:rPr lang="ja-JP" altLang="en-US" sz="3200" dirty="0"/>
              <a:t>「も の づ く り」</a:t>
            </a:r>
            <a:endParaRPr lang="en-US" altLang="ja-JP" sz="3200" dirty="0"/>
          </a:p>
        </p:txBody>
      </p:sp>
    </p:spTree>
    <p:extLst>
      <p:ext uri="{BB962C8B-B14F-4D97-AF65-F5344CB8AC3E}">
        <p14:creationId xmlns:p14="http://schemas.microsoft.com/office/powerpoint/2010/main" val="167054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5000" b="-65000"/>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kern="1200" dirty="0">
                <a:solidFill>
                  <a:srgbClr val="FFFFFF"/>
                </a:solidFill>
                <a:latin typeface="+mj-ea"/>
                <a:cs typeface="+mj-cs"/>
              </a:rPr>
              <a:t>グループ登録とヒアリングについて</a:t>
            </a:r>
            <a:endParaRPr lang="ja-JP" altLang="en-US" sz="4000" kern="1200" dirty="0">
              <a:solidFill>
                <a:srgbClr val="FFFFFF"/>
              </a:solidFill>
              <a:latin typeface="+mj-lt"/>
              <a:ea typeface="+mj-ea"/>
              <a:cs typeface="+mj-cs"/>
            </a:endParaRPr>
          </a:p>
        </p:txBody>
      </p:sp>
      <p:pic>
        <p:nvPicPr>
          <p:cNvPr id="3" name="図 2" descr="アイコン&#10;&#10;自動的に生成された説明">
            <a:extLst>
              <a:ext uri="{FF2B5EF4-FFF2-40B4-BE49-F238E27FC236}">
                <a16:creationId xmlns:a16="http://schemas.microsoft.com/office/drawing/2014/main" id="{01B3B983-2B54-57DD-9CEF-06308C6D9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
        <p:nvSpPr>
          <p:cNvPr id="4" name="サブタイトル 2"/>
          <p:cNvSpPr>
            <a:spLocks noGrp="1"/>
          </p:cNvSpPr>
          <p:nvPr>
            <p:ph type="subTitle" idx="1"/>
          </p:nvPr>
        </p:nvSpPr>
        <p:spPr>
          <a:xfrm>
            <a:off x="1014607" y="1891970"/>
            <a:ext cx="10721872" cy="4671492"/>
          </a:xfrm>
        </p:spPr>
        <p:txBody>
          <a:bodyPr vert="horz" lIns="91440" tIns="45720" rIns="91440" bIns="45720" rtlCol="0" anchor="ctr">
            <a:noAutofit/>
          </a:bodyPr>
          <a:lstStyle/>
          <a:p>
            <a:pPr marL="457200" indent="-457200" algn="l" defTabSz="914400">
              <a:lnSpc>
                <a:spcPct val="200000"/>
              </a:lnSpc>
              <a:buFont typeface="Wingdings" panose="05000000000000000000" pitchFamily="2" charset="2"/>
              <a:buChar char="u"/>
            </a:pPr>
            <a:r>
              <a:rPr lang="ja-JP" altLang="en-US" sz="3000" dirty="0">
                <a:solidFill>
                  <a:srgbClr val="CC0000"/>
                </a:solidFill>
              </a:rPr>
              <a:t>なぜ毎年グループ登録をするのでしょうか？</a:t>
            </a:r>
            <a:endParaRPr lang="en-US" altLang="ja-JP" sz="3000" dirty="0">
              <a:solidFill>
                <a:srgbClr val="CC0000"/>
              </a:solidFill>
            </a:endParaRPr>
          </a:p>
          <a:p>
            <a:pPr algn="l" defTabSz="914400">
              <a:lnSpc>
                <a:spcPct val="100000"/>
              </a:lnSpc>
            </a:pPr>
            <a:r>
              <a:rPr lang="ja-JP" altLang="en-US" sz="3000" dirty="0"/>
              <a:t>活動がマンネリ化して</a:t>
            </a:r>
            <a:r>
              <a:rPr lang="ja-JP" altLang="en-US" sz="3000"/>
              <a:t>目的を見失って</a:t>
            </a:r>
            <a:r>
              <a:rPr lang="ja-JP" altLang="en-US" sz="3000" dirty="0"/>
              <a:t>しまわないよう、実りのある</a:t>
            </a:r>
            <a:endParaRPr lang="en-US" altLang="ja-JP" sz="3000" dirty="0"/>
          </a:p>
          <a:p>
            <a:pPr algn="l" defTabSz="914400">
              <a:lnSpc>
                <a:spcPct val="100000"/>
              </a:lnSpc>
            </a:pPr>
            <a:r>
              <a:rPr lang="ja-JP" altLang="en-US" sz="3000" dirty="0"/>
              <a:t>活動にするため、全員で目的を確認し、心を新たにします。</a:t>
            </a:r>
            <a:endParaRPr lang="en-US" altLang="ja-JP" sz="3000" dirty="0"/>
          </a:p>
          <a:p>
            <a:pPr marL="457200" indent="-457200" algn="l" defTabSz="914400">
              <a:lnSpc>
                <a:spcPct val="200000"/>
              </a:lnSpc>
              <a:buFont typeface="Wingdings" panose="05000000000000000000" pitchFamily="2" charset="2"/>
              <a:buChar char="u"/>
            </a:pPr>
            <a:r>
              <a:rPr lang="ja-JP" altLang="en-US" sz="3000" dirty="0">
                <a:solidFill>
                  <a:srgbClr val="CC0000"/>
                </a:solidFill>
              </a:rPr>
              <a:t>なぜヒアリングをするのでしょうか？</a:t>
            </a:r>
            <a:endParaRPr lang="en-US" altLang="ja-JP" sz="3000" dirty="0">
              <a:solidFill>
                <a:srgbClr val="CC0000"/>
              </a:solidFill>
            </a:endParaRPr>
          </a:p>
          <a:p>
            <a:pPr algn="l" defTabSz="914400">
              <a:lnSpc>
                <a:spcPct val="100000"/>
              </a:lnSpc>
            </a:pPr>
            <a:r>
              <a:rPr lang="ja-JP" altLang="en-US" sz="3000" dirty="0"/>
              <a:t>活動の目的や社会にどう貢献できるかを事務局と共有し、</a:t>
            </a:r>
            <a:endParaRPr lang="en-US" altLang="ja-JP" sz="3000" dirty="0"/>
          </a:p>
          <a:p>
            <a:pPr algn="l" defTabSz="914400">
              <a:lnSpc>
                <a:spcPct val="100000"/>
              </a:lnSpc>
            </a:pPr>
            <a:r>
              <a:rPr lang="ja-JP" altLang="en-US" sz="3000" dirty="0"/>
              <a:t>グループのメンバー全員が同じベクトルで活動できるようにします。</a:t>
            </a:r>
            <a:endParaRPr lang="en-US" altLang="ja-JP" sz="3000" dirty="0"/>
          </a:p>
        </p:txBody>
      </p:sp>
    </p:spTree>
    <p:extLst>
      <p:ext uri="{BB962C8B-B14F-4D97-AF65-F5344CB8AC3E}">
        <p14:creationId xmlns:p14="http://schemas.microsoft.com/office/powerpoint/2010/main" val="123513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65000" b="-65000"/>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kern="1200" dirty="0">
                <a:solidFill>
                  <a:srgbClr val="FFFFFF"/>
                </a:solidFill>
                <a:latin typeface="+mj-lt"/>
                <a:ea typeface="+mj-ea"/>
                <a:cs typeface="+mj-cs"/>
              </a:rPr>
              <a:t>あすては</a:t>
            </a:r>
          </a:p>
        </p:txBody>
      </p:sp>
      <p:pic>
        <p:nvPicPr>
          <p:cNvPr id="3" name="図 2" descr="アイコン&#10;&#10;自動的に生成された説明">
            <a:extLst>
              <a:ext uri="{FF2B5EF4-FFF2-40B4-BE49-F238E27FC236}">
                <a16:creationId xmlns:a16="http://schemas.microsoft.com/office/drawing/2014/main" id="{01B3B983-2B54-57DD-9CEF-06308C6D9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
        <p:nvSpPr>
          <p:cNvPr id="8" name="object 4">
            <a:extLst>
              <a:ext uri="{FF2B5EF4-FFF2-40B4-BE49-F238E27FC236}">
                <a16:creationId xmlns:a16="http://schemas.microsoft.com/office/drawing/2014/main" id="{01426FEF-DB85-68E6-3CDC-5BB89357B950}"/>
              </a:ext>
            </a:extLst>
          </p:cNvPr>
          <p:cNvSpPr txBox="1">
            <a:spLocks/>
          </p:cNvSpPr>
          <p:nvPr/>
        </p:nvSpPr>
        <p:spPr>
          <a:xfrm>
            <a:off x="838198" y="2014690"/>
            <a:ext cx="10515600" cy="4564326"/>
          </a:xfrm>
          <a:prstGeom prst="rect">
            <a:avLst/>
          </a:prstGeom>
        </p:spPr>
        <p:txBody>
          <a:bodyPr vert="horz" wrap="square" lIns="0" tIns="170815" rIns="0" bIns="0" rtlCol="0">
            <a:spAutoFit/>
          </a:bodyPr>
          <a:lstStyle>
            <a:lvl1pPr marL="0" indent="0" algn="ctr" defTabSz="914377"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50000"/>
              </a:lnSpc>
              <a:spcBef>
                <a:spcPts val="1345"/>
              </a:spcBef>
            </a:pPr>
            <a:r>
              <a:rPr lang="ja-JP" altLang="en-US" spc="-35" dirty="0"/>
              <a:t>老人クラブではありません。</a:t>
            </a:r>
          </a:p>
          <a:p>
            <a:pPr marL="12700" marR="5080">
              <a:lnSpc>
                <a:spcPct val="150000"/>
              </a:lnSpc>
            </a:pPr>
            <a:r>
              <a:rPr lang="ja-JP" altLang="en-US" spc="-45" dirty="0">
                <a:solidFill>
                  <a:schemeClr val="accent4">
                    <a:lumMod val="50000"/>
                  </a:schemeClr>
                </a:solidFill>
              </a:rPr>
              <a:t>同じ趣味を持つ人たちが集まってお互いに支えあって楽しむことは良いことですが、</a:t>
            </a:r>
            <a:r>
              <a:rPr lang="ja-JP" altLang="en-US" spc="-35" dirty="0">
                <a:solidFill>
                  <a:schemeClr val="accent4">
                    <a:lumMod val="50000"/>
                  </a:schemeClr>
                </a:solidFill>
              </a:rPr>
              <a:t>あすてはそのようなところではありません。</a:t>
            </a:r>
          </a:p>
          <a:p>
            <a:pPr>
              <a:lnSpc>
                <a:spcPct val="150000"/>
              </a:lnSpc>
              <a:spcBef>
                <a:spcPts val="1250"/>
              </a:spcBef>
            </a:pPr>
            <a:r>
              <a:rPr lang="ja-JP" altLang="en-US" spc="-35" dirty="0"/>
              <a:t>文化センターではありません。</a:t>
            </a:r>
          </a:p>
          <a:p>
            <a:pPr marL="1412875" marR="1404620">
              <a:lnSpc>
                <a:spcPct val="150000"/>
              </a:lnSpc>
            </a:pPr>
            <a:r>
              <a:rPr lang="ja-JP" altLang="en-US" spc="-40" dirty="0">
                <a:solidFill>
                  <a:schemeClr val="accent4">
                    <a:lumMod val="50000"/>
                  </a:schemeClr>
                </a:solidFill>
              </a:rPr>
              <a:t>講座・講習会などで自分を向上させることは重要なことですが、</a:t>
            </a:r>
            <a:r>
              <a:rPr lang="ja-JP" altLang="en-US" spc="-35" dirty="0">
                <a:solidFill>
                  <a:schemeClr val="accent4">
                    <a:lumMod val="50000"/>
                  </a:schemeClr>
                </a:solidFill>
              </a:rPr>
              <a:t>あすてはそのようなところではありません。</a:t>
            </a:r>
          </a:p>
          <a:p>
            <a:pPr>
              <a:lnSpc>
                <a:spcPct val="150000"/>
              </a:lnSpc>
              <a:spcBef>
                <a:spcPts val="1245"/>
              </a:spcBef>
            </a:pPr>
            <a:r>
              <a:rPr lang="ja-JP" altLang="en-US" spc="-35" dirty="0">
                <a:solidFill>
                  <a:srgbClr val="FF0000"/>
                </a:solidFill>
              </a:rPr>
              <a:t>その先の社会貢献が必要なのです。</a:t>
            </a:r>
          </a:p>
        </p:txBody>
      </p:sp>
    </p:spTree>
    <p:extLst>
      <p:ext uri="{BB962C8B-B14F-4D97-AF65-F5344CB8AC3E}">
        <p14:creationId xmlns:p14="http://schemas.microsoft.com/office/powerpoint/2010/main" val="211401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p:cNvSpPr>
            <a:spLocks noGrp="1"/>
          </p:cNvSpPr>
          <p:nvPr>
            <p:ph type="ctrTitle"/>
          </p:nvPr>
        </p:nvSpPr>
        <p:spPr>
          <a:xfrm>
            <a:off x="1164921" y="4479609"/>
            <a:ext cx="9230950" cy="1851719"/>
          </a:xfrm>
        </p:spPr>
        <p:txBody>
          <a:bodyPr>
            <a:noAutofit/>
          </a:bodyPr>
          <a:lstStyle/>
          <a:p>
            <a:pPr>
              <a:lnSpc>
                <a:spcPct val="200000"/>
              </a:lnSpc>
            </a:pPr>
            <a:r>
              <a:rPr lang="ja-JP" altLang="en-US" sz="3600" dirty="0">
                <a:solidFill>
                  <a:schemeClr val="bg1"/>
                </a:solidFill>
              </a:rPr>
              <a:t>みんなで協力して</a:t>
            </a:r>
            <a:br>
              <a:rPr lang="en-US" altLang="ja-JP" sz="3600" dirty="0">
                <a:solidFill>
                  <a:schemeClr val="bg1"/>
                </a:solidFill>
              </a:rPr>
            </a:br>
            <a:r>
              <a:rPr lang="ja-JP" altLang="en-US" sz="3600" dirty="0">
                <a:solidFill>
                  <a:schemeClr val="bg1"/>
                </a:solidFill>
              </a:rPr>
              <a:t>笑顔あふれる社会にしましょう！</a:t>
            </a:r>
          </a:p>
        </p:txBody>
      </p:sp>
      <p:sp>
        <p:nvSpPr>
          <p:cNvPr id="21"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アイコン&#10;&#10;自動的に生成された説明">
            <a:extLst>
              <a:ext uri="{FF2B5EF4-FFF2-40B4-BE49-F238E27FC236}">
                <a16:creationId xmlns:a16="http://schemas.microsoft.com/office/drawing/2014/main" id="{DDD59E2B-83D7-7028-6D4B-E46E65642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
        <p:nvSpPr>
          <p:cNvPr id="5" name="テキスト ボックス 4">
            <a:extLst>
              <a:ext uri="{FF2B5EF4-FFF2-40B4-BE49-F238E27FC236}">
                <a16:creationId xmlns:a16="http://schemas.microsoft.com/office/drawing/2014/main" id="{DB7C46A0-29AA-2515-B9B5-9DD5D2B0C6EF}"/>
              </a:ext>
            </a:extLst>
          </p:cNvPr>
          <p:cNvSpPr txBox="1"/>
          <p:nvPr/>
        </p:nvSpPr>
        <p:spPr>
          <a:xfrm>
            <a:off x="2735116" y="1070792"/>
            <a:ext cx="6108030" cy="2901179"/>
          </a:xfrm>
          <a:prstGeom prst="rect">
            <a:avLst/>
          </a:prstGeom>
          <a:noFill/>
        </p:spPr>
        <p:txBody>
          <a:bodyPr wrap="square">
            <a:spAutoFit/>
          </a:bodyPr>
          <a:lstStyle/>
          <a:p>
            <a:pPr algn="ctr">
              <a:lnSpc>
                <a:spcPct val="200000"/>
              </a:lnSpc>
              <a:spcBef>
                <a:spcPts val="0"/>
              </a:spcBef>
            </a:pPr>
            <a:r>
              <a:rPr lang="ja-JP" altLang="en-US" sz="3200" spc="-35" dirty="0">
                <a:solidFill>
                  <a:schemeClr val="accent6">
                    <a:lumMod val="20000"/>
                    <a:lumOff val="80000"/>
                  </a:schemeClr>
                </a:solidFill>
              </a:rPr>
              <a:t>あすてでしかできない</a:t>
            </a:r>
          </a:p>
          <a:p>
            <a:pPr algn="ctr">
              <a:lnSpc>
                <a:spcPct val="200000"/>
              </a:lnSpc>
              <a:spcBef>
                <a:spcPts val="0"/>
              </a:spcBef>
            </a:pPr>
            <a:r>
              <a:rPr lang="ja-JP" altLang="en-US" sz="3200" spc="-35" dirty="0">
                <a:solidFill>
                  <a:schemeClr val="accent6">
                    <a:lumMod val="20000"/>
                    <a:lumOff val="80000"/>
                  </a:schemeClr>
                </a:solidFill>
              </a:rPr>
              <a:t>あすてならではの</a:t>
            </a:r>
          </a:p>
          <a:p>
            <a:pPr algn="ctr">
              <a:lnSpc>
                <a:spcPct val="200000"/>
              </a:lnSpc>
              <a:spcBef>
                <a:spcPts val="0"/>
              </a:spcBef>
            </a:pPr>
            <a:r>
              <a:rPr lang="ja-JP" altLang="en-US" sz="3200" spc="-35" dirty="0">
                <a:solidFill>
                  <a:schemeClr val="accent6">
                    <a:lumMod val="20000"/>
                    <a:lumOff val="80000"/>
                  </a:schemeClr>
                </a:solidFill>
              </a:rPr>
              <a:t>社会貢献活動をしませんか？</a:t>
            </a:r>
          </a:p>
        </p:txBody>
      </p:sp>
    </p:spTree>
    <p:extLst>
      <p:ext uri="{BB962C8B-B14F-4D97-AF65-F5344CB8AC3E}">
        <p14:creationId xmlns:p14="http://schemas.microsoft.com/office/powerpoint/2010/main" val="127808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AI 生成コンテンツは誤りを含む可能性があります。">
            <a:extLst>
              <a:ext uri="{FF2B5EF4-FFF2-40B4-BE49-F238E27FC236}">
                <a16:creationId xmlns:a16="http://schemas.microsoft.com/office/drawing/2014/main" id="{6221B7EE-5B2A-400D-309E-369C51490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799" y="0"/>
            <a:ext cx="9804401" cy="6858000"/>
          </a:xfrm>
          <a:prstGeom prst="rect">
            <a:avLst/>
          </a:prstGeom>
        </p:spPr>
      </p:pic>
    </p:spTree>
    <p:extLst>
      <p:ext uri="{BB962C8B-B14F-4D97-AF65-F5344CB8AC3E}">
        <p14:creationId xmlns:p14="http://schemas.microsoft.com/office/powerpoint/2010/main" val="2520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設立の趣旨</a:t>
            </a:r>
            <a:endParaRPr lang="ja-JP" altLang="en-US" sz="4000" kern="1200" dirty="0">
              <a:solidFill>
                <a:srgbClr val="FFFFFF"/>
              </a:solidFill>
              <a:latin typeface="+mj-lt"/>
              <a:ea typeface="+mj-ea"/>
              <a:cs typeface="+mj-cs"/>
            </a:endParaRPr>
          </a:p>
        </p:txBody>
      </p:sp>
      <p:sp>
        <p:nvSpPr>
          <p:cNvPr id="3" name="サブタイトル 2"/>
          <p:cNvSpPr>
            <a:spLocks noGrp="1"/>
          </p:cNvSpPr>
          <p:nvPr>
            <p:ph type="subTitle" idx="1"/>
          </p:nvPr>
        </p:nvSpPr>
        <p:spPr>
          <a:xfrm>
            <a:off x="1508339" y="2280730"/>
            <a:ext cx="9175317" cy="3430259"/>
          </a:xfrm>
        </p:spPr>
        <p:txBody>
          <a:bodyPr vert="horz" lIns="91440" tIns="45720" rIns="91440" bIns="45720" rtlCol="0" anchor="ctr">
            <a:noAutofit/>
          </a:bodyPr>
          <a:lstStyle/>
          <a:p>
            <a:pPr algn="l">
              <a:lnSpc>
                <a:spcPct val="200000"/>
              </a:lnSpc>
              <a:spcBef>
                <a:spcPts val="0"/>
              </a:spcBef>
            </a:pPr>
            <a:r>
              <a:rPr lang="en-US" altLang="ja-JP" sz="2800" dirty="0">
                <a:latin typeface="+mn-ea"/>
              </a:rPr>
              <a:t>《1966</a:t>
            </a:r>
            <a:r>
              <a:rPr lang="ja-JP" altLang="en-US" sz="2800" dirty="0">
                <a:latin typeface="+mn-ea"/>
              </a:rPr>
              <a:t>年設立時の趣旨</a:t>
            </a:r>
            <a:r>
              <a:rPr lang="en-US" altLang="ja-JP" sz="2800" dirty="0">
                <a:latin typeface="+mn-ea"/>
              </a:rPr>
              <a:t>》</a:t>
            </a:r>
          </a:p>
          <a:p>
            <a:pPr algn="l">
              <a:lnSpc>
                <a:spcPct val="200000"/>
              </a:lnSpc>
              <a:spcBef>
                <a:spcPts val="0"/>
              </a:spcBef>
            </a:pPr>
            <a:r>
              <a:rPr lang="ja-JP" altLang="en-US" sz="2800" dirty="0">
                <a:latin typeface="+mn-ea"/>
              </a:rPr>
              <a:t>人が善意をもって他者のために時間と能力を捧げるという</a:t>
            </a:r>
            <a:endParaRPr lang="en-US" altLang="ja-JP" sz="2800" dirty="0">
              <a:latin typeface="+mn-ea"/>
            </a:endParaRPr>
          </a:p>
          <a:p>
            <a:pPr algn="l">
              <a:lnSpc>
                <a:spcPct val="200000"/>
              </a:lnSpc>
              <a:spcBef>
                <a:spcPts val="0"/>
              </a:spcBef>
            </a:pPr>
            <a:r>
              <a:rPr lang="ja-JP" altLang="en-US" sz="2800" dirty="0">
                <a:solidFill>
                  <a:srgbClr val="C00000"/>
                </a:solidFill>
                <a:latin typeface="+mn-ea"/>
              </a:rPr>
              <a:t>ボランティアの精神</a:t>
            </a:r>
            <a:r>
              <a:rPr lang="ja-JP" altLang="en-US" sz="2800" dirty="0">
                <a:latin typeface="+mn-ea"/>
              </a:rPr>
              <a:t>とその働きが、地域に広がって</a:t>
            </a:r>
            <a:endParaRPr lang="en-US" altLang="ja-JP" sz="2800" dirty="0">
              <a:latin typeface="+mn-ea"/>
            </a:endParaRPr>
          </a:p>
          <a:p>
            <a:pPr algn="l">
              <a:lnSpc>
                <a:spcPct val="200000"/>
              </a:lnSpc>
              <a:spcBef>
                <a:spcPts val="0"/>
              </a:spcBef>
            </a:pPr>
            <a:r>
              <a:rPr lang="ja-JP" altLang="en-US" sz="2800" dirty="0">
                <a:solidFill>
                  <a:srgbClr val="C00000"/>
                </a:solidFill>
                <a:latin typeface="+mn-ea"/>
              </a:rPr>
              <a:t>住みよい社会</a:t>
            </a:r>
            <a:r>
              <a:rPr lang="ja-JP" altLang="en-US" sz="2800" dirty="0">
                <a:latin typeface="+mn-ea"/>
              </a:rPr>
              <a:t>になっていくこと</a:t>
            </a:r>
            <a:endParaRPr lang="en-US" altLang="ja-JP" sz="2800" dirty="0">
              <a:latin typeface="+mn-ea"/>
            </a:endParaRPr>
          </a:p>
        </p:txBody>
      </p:sp>
      <p:pic>
        <p:nvPicPr>
          <p:cNvPr id="4" name="図 3">
            <a:extLst>
              <a:ext uri="{FF2B5EF4-FFF2-40B4-BE49-F238E27FC236}">
                <a16:creationId xmlns:a16="http://schemas.microsoft.com/office/drawing/2014/main" id="{8934D77A-FE04-6D18-D94C-45F5C7DB2252}"/>
              </a:ext>
            </a:extLst>
          </p:cNvPr>
          <p:cNvPicPr>
            <a:picLocks noChangeAspect="1"/>
          </p:cNvPicPr>
          <p:nvPr/>
        </p:nvPicPr>
        <p:blipFill>
          <a:blip r:embed="rId3"/>
          <a:stretch>
            <a:fillRect/>
          </a:stretch>
        </p:blipFill>
        <p:spPr>
          <a:xfrm>
            <a:off x="10801704" y="255827"/>
            <a:ext cx="1048603" cy="1079086"/>
          </a:xfrm>
          <a:prstGeom prst="rect">
            <a:avLst/>
          </a:prstGeom>
        </p:spPr>
      </p:pic>
    </p:spTree>
    <p:extLst>
      <p:ext uri="{BB962C8B-B14F-4D97-AF65-F5344CB8AC3E}">
        <p14:creationId xmlns:p14="http://schemas.microsoft.com/office/powerpoint/2010/main" val="374603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フィロソフィー</a:t>
            </a:r>
            <a:endParaRPr lang="ja-JP" altLang="en-US" sz="4000" kern="1200" dirty="0">
              <a:solidFill>
                <a:srgbClr val="FFFFFF"/>
              </a:solidFill>
              <a:latin typeface="+mj-lt"/>
              <a:ea typeface="+mj-ea"/>
              <a:cs typeface="+mj-cs"/>
            </a:endParaRPr>
          </a:p>
        </p:txBody>
      </p:sp>
      <p:sp>
        <p:nvSpPr>
          <p:cNvPr id="3" name="サブタイトル 2"/>
          <p:cNvSpPr>
            <a:spLocks noGrp="1"/>
          </p:cNvSpPr>
          <p:nvPr>
            <p:ph type="subTitle" idx="1"/>
          </p:nvPr>
        </p:nvSpPr>
        <p:spPr>
          <a:xfrm>
            <a:off x="1508339" y="2280730"/>
            <a:ext cx="9175317" cy="4032984"/>
          </a:xfrm>
        </p:spPr>
        <p:txBody>
          <a:bodyPr vert="horz" lIns="91440" tIns="45720" rIns="91440" bIns="45720" rtlCol="0" anchor="t">
            <a:noAutofit/>
          </a:bodyPr>
          <a:lstStyle/>
          <a:p>
            <a:pPr algn="l">
              <a:lnSpc>
                <a:spcPct val="125000"/>
              </a:lnSpc>
            </a:pPr>
            <a:r>
              <a:rPr lang="ja-JP" altLang="en-US" sz="2800" b="0" i="0" u="none" strike="noStrike" baseline="0" dirty="0">
                <a:solidFill>
                  <a:srgbClr val="FF0000"/>
                </a:solidFill>
                <a:latin typeface="ＭＳ Ｐゴシック" panose="020B0600070205080204" pitchFamily="50" charset="-128"/>
                <a:ea typeface="ＭＳ Ｐゴシック" panose="020B0600070205080204" pitchFamily="50" charset="-128"/>
              </a:rPr>
              <a:t>豊田綱領 </a:t>
            </a:r>
          </a:p>
          <a:p>
            <a:pPr algn="l">
              <a:lnSpc>
                <a:spcPct val="125000"/>
              </a:lnSpc>
            </a:pPr>
            <a:r>
              <a:rPr lang="ja-JP" altLang="en-US" sz="2800" b="0" i="0" u="none" strike="noStrike" baseline="0" dirty="0">
                <a:solidFill>
                  <a:srgbClr val="000000"/>
                </a:solidFill>
                <a:latin typeface="ＭＳ Ｐゴシック" panose="020B0600070205080204" pitchFamily="50" charset="-128"/>
                <a:ea typeface="ＭＳ Ｐゴシック" panose="020B0600070205080204" pitchFamily="50" charset="-128"/>
              </a:rPr>
              <a:t>一、上下一致、至誠業務に服し、産業報国の実を挙ぐべし。 </a:t>
            </a:r>
          </a:p>
          <a:p>
            <a:pPr algn="l">
              <a:lnSpc>
                <a:spcPct val="125000"/>
              </a:lnSpc>
            </a:pPr>
            <a:r>
              <a:rPr lang="ja-JP" altLang="en-US" sz="2800" b="0" i="0" u="none" strike="noStrike" baseline="0" dirty="0">
                <a:solidFill>
                  <a:srgbClr val="000000"/>
                </a:solidFill>
                <a:latin typeface="ＭＳ Ｐゴシック" panose="020B0600070205080204" pitchFamily="50" charset="-128"/>
                <a:ea typeface="ＭＳ Ｐゴシック" panose="020B0600070205080204" pitchFamily="50" charset="-128"/>
              </a:rPr>
              <a:t>一、研究と創造に心を致し、常に時流に先んずべし。 </a:t>
            </a:r>
          </a:p>
          <a:p>
            <a:pPr algn="l">
              <a:lnSpc>
                <a:spcPct val="125000"/>
              </a:lnSpc>
            </a:pPr>
            <a:r>
              <a:rPr lang="ja-JP" altLang="en-US" sz="2800" b="0" i="0" u="none" strike="noStrike" baseline="0" dirty="0">
                <a:solidFill>
                  <a:srgbClr val="000000"/>
                </a:solidFill>
                <a:latin typeface="ＭＳ Ｐゴシック" panose="020B0600070205080204" pitchFamily="50" charset="-128"/>
                <a:ea typeface="ＭＳ Ｐゴシック" panose="020B0600070205080204" pitchFamily="50" charset="-128"/>
              </a:rPr>
              <a:t>一、華美を戒め、質実剛健たるべし。 </a:t>
            </a:r>
          </a:p>
          <a:p>
            <a:pPr algn="l">
              <a:lnSpc>
                <a:spcPct val="125000"/>
              </a:lnSpc>
            </a:pPr>
            <a:r>
              <a:rPr lang="ja-JP" altLang="en-US" sz="2800" b="0" i="0" u="none" strike="noStrike" baseline="0" dirty="0">
                <a:solidFill>
                  <a:srgbClr val="000000"/>
                </a:solidFill>
                <a:latin typeface="ＭＳ Ｐゴシック" panose="020B0600070205080204" pitchFamily="50" charset="-128"/>
                <a:ea typeface="ＭＳ Ｐゴシック" panose="020B0600070205080204" pitchFamily="50" charset="-128"/>
              </a:rPr>
              <a:t>一、温情友愛の精神を発揮し、家庭的美風を作興すべし。 </a:t>
            </a:r>
          </a:p>
          <a:p>
            <a:pPr algn="l">
              <a:lnSpc>
                <a:spcPct val="125000"/>
              </a:lnSpc>
            </a:pPr>
            <a:r>
              <a:rPr lang="ja-JP" altLang="en-US" sz="2800" b="0" i="0" u="none" strike="noStrike" baseline="0" dirty="0">
                <a:solidFill>
                  <a:srgbClr val="000000"/>
                </a:solidFill>
                <a:latin typeface="ＭＳ Ｐゴシック" panose="020B0600070205080204" pitchFamily="50" charset="-128"/>
                <a:ea typeface="ＭＳ Ｐゴシック" panose="020B0600070205080204" pitchFamily="50" charset="-128"/>
              </a:rPr>
              <a:t>一、神仏を尊崇し、報恩感謝の生活を為すべし。 </a:t>
            </a:r>
            <a:endParaRPr lang="en-US" altLang="ja-JP" sz="2800" dirty="0">
              <a:latin typeface="ＭＳ Ｐゴシック" panose="020B0600070205080204" pitchFamily="50" charset="-128"/>
              <a:ea typeface="ＭＳ Ｐゴシック" panose="020B0600070205080204" pitchFamily="50" charset="-128"/>
            </a:endParaRPr>
          </a:p>
        </p:txBody>
      </p:sp>
      <p:pic>
        <p:nvPicPr>
          <p:cNvPr id="4" name="図 3" descr="アイコン&#10;&#10;自動的に生成された説明">
            <a:extLst>
              <a:ext uri="{FF2B5EF4-FFF2-40B4-BE49-F238E27FC236}">
                <a16:creationId xmlns:a16="http://schemas.microsoft.com/office/drawing/2014/main" id="{FAE948C0-A09B-3CBC-B525-FE8300569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Tree>
    <p:extLst>
      <p:ext uri="{BB962C8B-B14F-4D97-AF65-F5344CB8AC3E}">
        <p14:creationId xmlns:p14="http://schemas.microsoft.com/office/powerpoint/2010/main" val="172232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基本</a:t>
            </a:r>
            <a:r>
              <a:rPr lang="ja-JP" altLang="en-US" sz="4000" kern="1200" dirty="0">
                <a:solidFill>
                  <a:srgbClr val="FFFFFF"/>
                </a:solidFill>
                <a:latin typeface="+mj-lt"/>
                <a:ea typeface="+mj-ea"/>
                <a:cs typeface="+mj-cs"/>
              </a:rPr>
              <a:t>理念</a:t>
            </a:r>
          </a:p>
        </p:txBody>
      </p:sp>
      <p:sp>
        <p:nvSpPr>
          <p:cNvPr id="3" name="サブタイトル 2"/>
          <p:cNvSpPr>
            <a:spLocks noGrp="1"/>
          </p:cNvSpPr>
          <p:nvPr>
            <p:ph type="subTitle" idx="1"/>
          </p:nvPr>
        </p:nvSpPr>
        <p:spPr>
          <a:xfrm>
            <a:off x="1508339" y="1754155"/>
            <a:ext cx="9175317" cy="5038531"/>
          </a:xfrm>
        </p:spPr>
        <p:txBody>
          <a:bodyPr vert="horz" lIns="91440" tIns="45720" rIns="91440" bIns="45720" rtlCol="0" anchor="ctr">
            <a:noAutofit/>
          </a:bodyPr>
          <a:lstStyle/>
          <a:p>
            <a:pPr algn="l">
              <a:lnSpc>
                <a:spcPct val="150000"/>
              </a:lnSpc>
            </a:pPr>
            <a:r>
              <a:rPr lang="ja-JP" altLang="en-US" sz="3200" dirty="0">
                <a:solidFill>
                  <a:srgbClr val="FF0000"/>
                </a:solidFill>
                <a:latin typeface="+mn-ea"/>
              </a:rPr>
              <a:t>ボランティア精神</a:t>
            </a:r>
            <a:endParaRPr lang="en-US" altLang="ja-JP" sz="3200" dirty="0">
              <a:solidFill>
                <a:srgbClr val="FF0000"/>
              </a:solidFill>
              <a:latin typeface="+mn-ea"/>
            </a:endParaRPr>
          </a:p>
          <a:p>
            <a:pPr algn="l">
              <a:lnSpc>
                <a:spcPct val="200000"/>
              </a:lnSpc>
            </a:pPr>
            <a:r>
              <a:rPr lang="ja-JP" altLang="en-US" sz="3200" dirty="0">
                <a:solidFill>
                  <a:srgbClr val="C00000"/>
                </a:solidFill>
                <a:latin typeface="+mn-ea"/>
              </a:rPr>
              <a:t>　　　あ</a:t>
            </a:r>
            <a:r>
              <a:rPr lang="ja-JP" altLang="en-US" sz="2800" dirty="0">
                <a:latin typeface="+mn-ea"/>
              </a:rPr>
              <a:t>いてをおもいやり　　　　 公共性　</a:t>
            </a:r>
            <a:endParaRPr lang="en-US" altLang="ja-JP" sz="2800" dirty="0">
              <a:latin typeface="+mn-ea"/>
            </a:endParaRPr>
          </a:p>
          <a:p>
            <a:pPr algn="l">
              <a:lnSpc>
                <a:spcPct val="200000"/>
              </a:lnSpc>
            </a:pPr>
            <a:r>
              <a:rPr lang="ja-JP" altLang="en-US" sz="3200" dirty="0">
                <a:solidFill>
                  <a:srgbClr val="C00000"/>
                </a:solidFill>
                <a:latin typeface="+mn-ea"/>
              </a:rPr>
              <a:t>　　　す</a:t>
            </a:r>
            <a:r>
              <a:rPr lang="ja-JP" altLang="en-US" sz="2800" dirty="0">
                <a:latin typeface="+mn-ea"/>
              </a:rPr>
              <a:t>すんでみずから 　　　　　自主性　</a:t>
            </a:r>
            <a:endParaRPr lang="en-US" altLang="ja-JP" sz="2800" dirty="0">
              <a:latin typeface="+mn-ea"/>
            </a:endParaRPr>
          </a:p>
          <a:p>
            <a:pPr algn="l">
              <a:lnSpc>
                <a:spcPct val="200000"/>
              </a:lnSpc>
            </a:pPr>
            <a:r>
              <a:rPr lang="ja-JP" altLang="en-US" sz="3200" dirty="0">
                <a:solidFill>
                  <a:srgbClr val="C00000"/>
                </a:solidFill>
                <a:latin typeface="+mn-ea"/>
              </a:rPr>
              <a:t>　　　て</a:t>
            </a:r>
            <a:r>
              <a:rPr lang="ja-JP" altLang="en-US" sz="2800" dirty="0">
                <a:latin typeface="+mn-ea"/>
              </a:rPr>
              <a:t>とてをむすんで　　　　　　協調性</a:t>
            </a:r>
            <a:endParaRPr lang="en-US" altLang="ja-JP" sz="2800" dirty="0">
              <a:latin typeface="+mn-ea"/>
            </a:endParaRPr>
          </a:p>
          <a:p>
            <a:pPr>
              <a:lnSpc>
                <a:spcPct val="200000"/>
              </a:lnSpc>
            </a:pPr>
            <a:r>
              <a:rPr lang="ja-JP" altLang="en-US" sz="2800" dirty="0">
                <a:latin typeface="+mn-ea"/>
              </a:rPr>
              <a:t>　　　　　　　　　　＋　無償であること　　　　　　　</a:t>
            </a:r>
            <a:endParaRPr lang="en-US" altLang="ja-JP" sz="2800" dirty="0">
              <a:latin typeface="+mn-ea"/>
            </a:endParaRPr>
          </a:p>
        </p:txBody>
      </p:sp>
      <p:pic>
        <p:nvPicPr>
          <p:cNvPr id="4" name="図 3" descr="アイコン&#10;&#10;自動的に生成された説明">
            <a:extLst>
              <a:ext uri="{FF2B5EF4-FFF2-40B4-BE49-F238E27FC236}">
                <a16:creationId xmlns:a16="http://schemas.microsoft.com/office/drawing/2014/main" id="{A7BE0E47-225D-6E1F-4903-88EEC81FC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Tree>
    <p:extLst>
      <p:ext uri="{BB962C8B-B14F-4D97-AF65-F5344CB8AC3E}">
        <p14:creationId xmlns:p14="http://schemas.microsoft.com/office/powerpoint/2010/main" val="1230951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kern="1200" dirty="0">
                <a:solidFill>
                  <a:srgbClr val="FFFFFF"/>
                </a:solidFill>
                <a:latin typeface="+mj-lt"/>
                <a:ea typeface="+mj-ea"/>
                <a:cs typeface="+mj-cs"/>
              </a:rPr>
              <a:t>あすての使命</a:t>
            </a:r>
          </a:p>
        </p:txBody>
      </p:sp>
      <p:sp>
        <p:nvSpPr>
          <p:cNvPr id="3" name="サブタイトル 2"/>
          <p:cNvSpPr>
            <a:spLocks noGrp="1"/>
          </p:cNvSpPr>
          <p:nvPr>
            <p:ph type="subTitle" idx="1"/>
          </p:nvPr>
        </p:nvSpPr>
        <p:spPr>
          <a:xfrm>
            <a:off x="1508339" y="2280730"/>
            <a:ext cx="9175317" cy="4086203"/>
          </a:xfrm>
        </p:spPr>
        <p:txBody>
          <a:bodyPr vert="horz" lIns="91440" tIns="45720" rIns="91440" bIns="45720" rtlCol="0" anchor="t">
            <a:noAutofit/>
          </a:bodyPr>
          <a:lstStyle/>
          <a:p>
            <a:pPr>
              <a:lnSpc>
                <a:spcPct val="200000"/>
              </a:lnSpc>
            </a:pPr>
            <a:r>
              <a:rPr lang="ja-JP" altLang="en-US" sz="4000" dirty="0">
                <a:latin typeface="+mn-ea"/>
              </a:rPr>
              <a:t>ボランティア精神をもって</a:t>
            </a:r>
            <a:endParaRPr lang="en-US" altLang="ja-JP" sz="4000" dirty="0">
              <a:latin typeface="+mn-ea"/>
            </a:endParaRPr>
          </a:p>
          <a:p>
            <a:pPr>
              <a:lnSpc>
                <a:spcPct val="200000"/>
              </a:lnSpc>
            </a:pPr>
            <a:r>
              <a:rPr lang="ja-JP" altLang="en-US" sz="4000" dirty="0">
                <a:latin typeface="+mn-ea"/>
              </a:rPr>
              <a:t>心をこめて “つくる” ことを通して</a:t>
            </a:r>
            <a:endParaRPr lang="en-US" altLang="ja-JP" sz="4000" dirty="0">
              <a:latin typeface="+mn-ea"/>
            </a:endParaRPr>
          </a:p>
          <a:p>
            <a:pPr>
              <a:lnSpc>
                <a:spcPct val="200000"/>
              </a:lnSpc>
            </a:pPr>
            <a:r>
              <a:rPr lang="ja-JP" altLang="en-US" sz="4000" dirty="0">
                <a:solidFill>
                  <a:srgbClr val="C00000"/>
                </a:solidFill>
                <a:latin typeface="+mn-ea"/>
              </a:rPr>
              <a:t>笑顔あふれる社会</a:t>
            </a:r>
            <a:r>
              <a:rPr lang="ja-JP" altLang="en-US" sz="4000" dirty="0">
                <a:latin typeface="+mn-ea"/>
              </a:rPr>
              <a:t>を築きます。</a:t>
            </a:r>
            <a:endParaRPr lang="en-US" altLang="ja-JP" sz="4000" dirty="0">
              <a:latin typeface="+mn-ea"/>
            </a:endParaRPr>
          </a:p>
        </p:txBody>
      </p:sp>
      <p:pic>
        <p:nvPicPr>
          <p:cNvPr id="4" name="図 3" descr="アイコン&#10;&#10;自動的に生成された説明">
            <a:extLst>
              <a:ext uri="{FF2B5EF4-FFF2-40B4-BE49-F238E27FC236}">
                <a16:creationId xmlns:a16="http://schemas.microsoft.com/office/drawing/2014/main" id="{FAE948C0-A09B-3CBC-B525-FE8300569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Tree>
    <p:extLst>
      <p:ext uri="{BB962C8B-B14F-4D97-AF65-F5344CB8AC3E}">
        <p14:creationId xmlns:p14="http://schemas.microsoft.com/office/powerpoint/2010/main" val="181459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中期目標　（２０２６～２０３０）</a:t>
            </a:r>
            <a:endParaRPr lang="ja-JP" altLang="en-US" sz="4000" kern="1200" dirty="0">
              <a:solidFill>
                <a:srgbClr val="FFFFFF"/>
              </a:solidFill>
              <a:latin typeface="+mj-lt"/>
              <a:ea typeface="+mj-ea"/>
              <a:cs typeface="+mj-cs"/>
            </a:endParaRPr>
          </a:p>
        </p:txBody>
      </p:sp>
      <p:sp>
        <p:nvSpPr>
          <p:cNvPr id="3" name="サブタイトル 2"/>
          <p:cNvSpPr>
            <a:spLocks noGrp="1"/>
          </p:cNvSpPr>
          <p:nvPr>
            <p:ph type="subTitle" idx="1"/>
          </p:nvPr>
        </p:nvSpPr>
        <p:spPr>
          <a:xfrm>
            <a:off x="1669233" y="1963615"/>
            <a:ext cx="5456146" cy="667743"/>
          </a:xfrm>
        </p:spPr>
        <p:txBody>
          <a:bodyPr vert="horz" lIns="91440" tIns="45720" rIns="91440" bIns="45720" rtlCol="0" anchor="t">
            <a:noAutofit/>
          </a:bodyPr>
          <a:lstStyle/>
          <a:p>
            <a:pPr algn="l">
              <a:lnSpc>
                <a:spcPct val="100000"/>
              </a:lnSpc>
            </a:pPr>
            <a:r>
              <a:rPr lang="ja-JP" altLang="en-US" sz="3600" dirty="0">
                <a:solidFill>
                  <a:srgbClr val="C00000"/>
                </a:solidFill>
                <a:latin typeface="+mn-ea"/>
              </a:rPr>
              <a:t>笑顔の松明を　広く遠く高く</a:t>
            </a:r>
            <a:endParaRPr lang="en-US" altLang="ja-JP" sz="3600" dirty="0">
              <a:solidFill>
                <a:srgbClr val="C00000"/>
              </a:solidFill>
              <a:latin typeface="+mn-ea"/>
            </a:endParaRPr>
          </a:p>
        </p:txBody>
      </p:sp>
      <p:pic>
        <p:nvPicPr>
          <p:cNvPr id="4" name="図 3" descr="アイコン&#10;&#10;自動的に生成された説明">
            <a:extLst>
              <a:ext uri="{FF2B5EF4-FFF2-40B4-BE49-F238E27FC236}">
                <a16:creationId xmlns:a16="http://schemas.microsoft.com/office/drawing/2014/main" id="{FAE948C0-A09B-3CBC-B525-FE8300569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pic>
        <p:nvPicPr>
          <p:cNvPr id="10" name="図 9">
            <a:extLst>
              <a:ext uri="{FF2B5EF4-FFF2-40B4-BE49-F238E27FC236}">
                <a16:creationId xmlns:a16="http://schemas.microsoft.com/office/drawing/2014/main" id="{0DAB9327-9368-BD1B-9905-979A012811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93012" y="2396400"/>
            <a:ext cx="3332814" cy="3662632"/>
          </a:xfrm>
          <a:prstGeom prst="rect">
            <a:avLst/>
          </a:prstGeom>
          <a:ln>
            <a:noFill/>
          </a:ln>
          <a:effectLst/>
        </p:spPr>
      </p:pic>
      <p:sp>
        <p:nvSpPr>
          <p:cNvPr id="8" name="object 4">
            <a:extLst>
              <a:ext uri="{FF2B5EF4-FFF2-40B4-BE49-F238E27FC236}">
                <a16:creationId xmlns:a16="http://schemas.microsoft.com/office/drawing/2014/main" id="{495B6FAA-030B-E3E1-DD64-B001173B012E}"/>
              </a:ext>
            </a:extLst>
          </p:cNvPr>
          <p:cNvSpPr txBox="1"/>
          <p:nvPr/>
        </p:nvSpPr>
        <p:spPr>
          <a:xfrm>
            <a:off x="459350" y="2631358"/>
            <a:ext cx="7871850" cy="3849772"/>
          </a:xfrm>
          <a:prstGeom prst="rect">
            <a:avLst/>
          </a:prstGeom>
        </p:spPr>
        <p:txBody>
          <a:bodyPr vert="horz" wrap="square" lIns="0" tIns="210820" rIns="0" bIns="0" rtlCol="0">
            <a:spAutoFit/>
          </a:bodyPr>
          <a:lstStyle/>
          <a:p>
            <a:pPr algn="ctr">
              <a:lnSpc>
                <a:spcPct val="100000"/>
              </a:lnSpc>
              <a:spcBef>
                <a:spcPts val="1660"/>
              </a:spcBef>
            </a:pPr>
            <a:r>
              <a:rPr lang="ja-JP" altLang="en-US" sz="2800" spc="-35" dirty="0">
                <a:latin typeface="+mn-ea"/>
                <a:cs typeface="ＭＳ Ｐゴシック"/>
              </a:rPr>
              <a:t>何かを“つくる”ことで</a:t>
            </a:r>
            <a:endParaRPr lang="en-US" altLang="ja-JP" sz="2800" spc="-35" dirty="0">
              <a:latin typeface="+mn-ea"/>
              <a:cs typeface="ＭＳ Ｐゴシック"/>
            </a:endParaRPr>
          </a:p>
          <a:p>
            <a:pPr algn="ctr">
              <a:lnSpc>
                <a:spcPct val="100000"/>
              </a:lnSpc>
              <a:spcBef>
                <a:spcPts val="1660"/>
              </a:spcBef>
            </a:pPr>
            <a:r>
              <a:rPr sz="2800" spc="-35" dirty="0" err="1">
                <a:latin typeface="+mn-ea"/>
                <a:cs typeface="ＭＳ Ｐゴシック"/>
              </a:rPr>
              <a:t>グループの目標に向かって</a:t>
            </a:r>
            <a:endParaRPr lang="en-US" sz="2800" spc="-35" dirty="0">
              <a:latin typeface="+mn-ea"/>
              <a:cs typeface="ＭＳ Ｐゴシック"/>
            </a:endParaRPr>
          </a:p>
          <a:p>
            <a:pPr algn="ctr">
              <a:lnSpc>
                <a:spcPct val="100000"/>
              </a:lnSpc>
              <a:spcBef>
                <a:spcPts val="1660"/>
              </a:spcBef>
            </a:pPr>
            <a:r>
              <a:rPr lang="ja-JP" altLang="en-US" sz="2800" spc="-40" dirty="0">
                <a:latin typeface="+mn-ea"/>
                <a:cs typeface="ＭＳ Ｐゴシック"/>
              </a:rPr>
              <a:t>メンバーが協力し合って灯してきたひとすじの火、</a:t>
            </a:r>
            <a:endParaRPr lang="en-US" altLang="ja-JP" sz="2800" spc="-40" dirty="0">
              <a:latin typeface="+mn-ea"/>
              <a:cs typeface="ＭＳ Ｐゴシック"/>
            </a:endParaRPr>
          </a:p>
          <a:p>
            <a:pPr algn="ctr">
              <a:lnSpc>
                <a:spcPct val="100000"/>
              </a:lnSpc>
              <a:spcBef>
                <a:spcPts val="1560"/>
              </a:spcBef>
            </a:pPr>
            <a:r>
              <a:rPr lang="ja-JP" altLang="en-US" sz="2800" spc="-40" dirty="0">
                <a:latin typeface="+mn-ea"/>
                <a:cs typeface="ＭＳ Ｐゴシック"/>
              </a:rPr>
              <a:t>さらに全グループの火を束ねた“笑顔の松明”を</a:t>
            </a:r>
            <a:endParaRPr lang="en-US" altLang="ja-JP" sz="2800" spc="-40" dirty="0">
              <a:latin typeface="+mn-ea"/>
              <a:cs typeface="ＭＳ Ｐゴシック"/>
            </a:endParaRPr>
          </a:p>
          <a:p>
            <a:pPr algn="ctr">
              <a:lnSpc>
                <a:spcPct val="100000"/>
              </a:lnSpc>
              <a:spcBef>
                <a:spcPts val="1560"/>
              </a:spcBef>
            </a:pPr>
            <a:r>
              <a:rPr lang="ja-JP" altLang="en-US" sz="2800" spc="-40" dirty="0">
                <a:latin typeface="+mn-ea"/>
                <a:cs typeface="ＭＳ Ｐゴシック"/>
              </a:rPr>
              <a:t>地域にとどまらず、地の果て、未来までをも</a:t>
            </a:r>
            <a:endParaRPr lang="en-US" altLang="ja-JP" sz="2800" spc="-40" dirty="0">
              <a:latin typeface="+mn-ea"/>
              <a:cs typeface="ＭＳ Ｐゴシック"/>
            </a:endParaRPr>
          </a:p>
          <a:p>
            <a:pPr algn="ctr">
              <a:lnSpc>
                <a:spcPct val="100000"/>
              </a:lnSpc>
              <a:spcBef>
                <a:spcPts val="1560"/>
              </a:spcBef>
            </a:pPr>
            <a:r>
              <a:rPr lang="ja-JP" altLang="en-US" sz="2800" spc="-40" dirty="0">
                <a:latin typeface="+mn-ea"/>
                <a:cs typeface="ＭＳ Ｐゴシック"/>
              </a:rPr>
              <a:t>明るく照らせるよう努めましょう。</a:t>
            </a:r>
            <a:endParaRPr sz="2800" dirty="0">
              <a:latin typeface="+mn-ea"/>
              <a:cs typeface="ＭＳ Ｐゴシック"/>
            </a:endParaRPr>
          </a:p>
        </p:txBody>
      </p:sp>
    </p:spTree>
    <p:extLst>
      <p:ext uri="{BB962C8B-B14F-4D97-AF65-F5344CB8AC3E}">
        <p14:creationId xmlns:p14="http://schemas.microsoft.com/office/powerpoint/2010/main" val="228586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目標を達成するための活動とは</a:t>
            </a:r>
            <a:endParaRPr lang="ja-JP" altLang="en-US" sz="4000" kern="1200" dirty="0">
              <a:solidFill>
                <a:srgbClr val="FFFFFF"/>
              </a:solidFill>
              <a:latin typeface="+mj-lt"/>
              <a:ea typeface="+mj-ea"/>
              <a:cs typeface="+mj-cs"/>
            </a:endParaRPr>
          </a:p>
        </p:txBody>
      </p:sp>
      <p:sp>
        <p:nvSpPr>
          <p:cNvPr id="3" name="サブタイトル 2"/>
          <p:cNvSpPr>
            <a:spLocks noGrp="1"/>
          </p:cNvSpPr>
          <p:nvPr>
            <p:ph type="subTitle" idx="1"/>
          </p:nvPr>
        </p:nvSpPr>
        <p:spPr>
          <a:xfrm>
            <a:off x="793466" y="2172158"/>
            <a:ext cx="10605068" cy="1597433"/>
          </a:xfrm>
        </p:spPr>
        <p:txBody>
          <a:bodyPr vert="horz" lIns="91440" tIns="45720" rIns="91440" bIns="45720" rtlCol="0" anchor="t">
            <a:noAutofit/>
          </a:bodyPr>
          <a:lstStyle/>
          <a:p>
            <a:pPr>
              <a:lnSpc>
                <a:spcPct val="150000"/>
              </a:lnSpc>
            </a:pPr>
            <a:r>
              <a:rPr lang="ja-JP" altLang="en-US" sz="2800" dirty="0">
                <a:solidFill>
                  <a:srgbClr val="C00000"/>
                </a:solidFill>
                <a:latin typeface="+mn-ea"/>
              </a:rPr>
              <a:t>すべて</a:t>
            </a:r>
            <a:r>
              <a:rPr lang="ja-JP" altLang="en-US" sz="2800" u="sng" dirty="0">
                <a:solidFill>
                  <a:srgbClr val="C00000"/>
                </a:solidFill>
                <a:latin typeface="+mn-ea"/>
              </a:rPr>
              <a:t>社会貢献活動</a:t>
            </a:r>
            <a:r>
              <a:rPr lang="ja-JP" altLang="en-US" sz="2800" dirty="0">
                <a:solidFill>
                  <a:srgbClr val="C00000"/>
                </a:solidFill>
                <a:latin typeface="+mn-ea"/>
              </a:rPr>
              <a:t>です。</a:t>
            </a:r>
          </a:p>
          <a:p>
            <a:pPr>
              <a:lnSpc>
                <a:spcPct val="150000"/>
              </a:lnSpc>
            </a:pPr>
            <a:r>
              <a:rPr lang="ja-JP" altLang="en-US" dirty="0">
                <a:solidFill>
                  <a:srgbClr val="C00000"/>
                </a:solidFill>
                <a:latin typeface="+mn-ea"/>
              </a:rPr>
              <a:t>あすてに登録する全ての人は、ボランティア精神を持って社会貢献活動をします。</a:t>
            </a:r>
          </a:p>
        </p:txBody>
      </p:sp>
      <p:pic>
        <p:nvPicPr>
          <p:cNvPr id="4" name="図 3" descr="アイコン&#10;&#10;自動的に生成された説明">
            <a:extLst>
              <a:ext uri="{FF2B5EF4-FFF2-40B4-BE49-F238E27FC236}">
                <a16:creationId xmlns:a16="http://schemas.microsoft.com/office/drawing/2014/main" id="{FAE948C0-A09B-3CBC-B525-FE8300569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
        <p:nvSpPr>
          <p:cNvPr id="12" name="object 5">
            <a:extLst>
              <a:ext uri="{FF2B5EF4-FFF2-40B4-BE49-F238E27FC236}">
                <a16:creationId xmlns:a16="http://schemas.microsoft.com/office/drawing/2014/main" id="{879782A5-77B0-F1E7-BCF3-85C4A0196BD3}"/>
              </a:ext>
            </a:extLst>
          </p:cNvPr>
          <p:cNvSpPr txBox="1"/>
          <p:nvPr/>
        </p:nvSpPr>
        <p:spPr>
          <a:xfrm>
            <a:off x="793200" y="4077466"/>
            <a:ext cx="10605600" cy="2110514"/>
          </a:xfrm>
          <a:prstGeom prst="rect">
            <a:avLst/>
          </a:prstGeom>
        </p:spPr>
        <p:txBody>
          <a:bodyPr vert="horz" wrap="square" lIns="0" tIns="12700" rIns="0" bIns="0" rtlCol="0">
            <a:spAutoFit/>
          </a:bodyPr>
          <a:lstStyle/>
          <a:p>
            <a:pPr algn="ctr">
              <a:lnSpc>
                <a:spcPct val="150000"/>
              </a:lnSpc>
              <a:spcBef>
                <a:spcPts val="600"/>
              </a:spcBef>
            </a:pPr>
            <a:r>
              <a:rPr lang="ja-JP" altLang="en-US" sz="2400" u="sng" spc="-40" dirty="0">
                <a:latin typeface="+mn-ea"/>
                <a:cs typeface="ＭＳ Ｐゴシック"/>
              </a:rPr>
              <a:t>社会貢献活動</a:t>
            </a:r>
            <a:r>
              <a:rPr lang="ja-JP" altLang="en-US" sz="2400" spc="-40" dirty="0">
                <a:latin typeface="+mn-ea"/>
                <a:cs typeface="ＭＳ Ｐゴシック"/>
              </a:rPr>
              <a:t>とは、社会のために役に立つこと</a:t>
            </a:r>
            <a:endParaRPr lang="en-US" altLang="ja-JP" sz="2400" spc="-40" dirty="0">
              <a:latin typeface="+mn-ea"/>
              <a:cs typeface="ＭＳ Ｐゴシック"/>
            </a:endParaRPr>
          </a:p>
          <a:p>
            <a:pPr algn="ctr">
              <a:lnSpc>
                <a:spcPct val="150000"/>
              </a:lnSpc>
              <a:spcBef>
                <a:spcPts val="600"/>
              </a:spcBef>
            </a:pPr>
            <a:r>
              <a:rPr lang="ja-JP" altLang="en-US" sz="2000" spc="-40" dirty="0">
                <a:latin typeface="+mn-ea"/>
                <a:cs typeface="ＭＳ Ｐゴシック"/>
              </a:rPr>
              <a:t>あすては約９０社の企業から賛助金をいただいて運営しています。</a:t>
            </a:r>
          </a:p>
          <a:p>
            <a:pPr algn="ctr">
              <a:lnSpc>
                <a:spcPct val="150000"/>
              </a:lnSpc>
              <a:spcBef>
                <a:spcPts val="600"/>
              </a:spcBef>
            </a:pPr>
            <a:r>
              <a:rPr lang="ja-JP" altLang="en-US" sz="2000" spc="-40" dirty="0">
                <a:latin typeface="+mn-ea"/>
                <a:cs typeface="ＭＳ Ｐゴシック"/>
              </a:rPr>
              <a:t>その賛助金は従業員の汗の結晶であり、企業からあすてに託された尊いお金です。 </a:t>
            </a:r>
            <a:endParaRPr lang="en-US" altLang="ja-JP" sz="2000" spc="-40" dirty="0">
              <a:latin typeface="+mn-ea"/>
              <a:cs typeface="ＭＳ Ｐゴシック"/>
            </a:endParaRPr>
          </a:p>
          <a:p>
            <a:pPr algn="ctr">
              <a:lnSpc>
                <a:spcPct val="150000"/>
              </a:lnSpc>
              <a:spcBef>
                <a:spcPts val="600"/>
              </a:spcBef>
            </a:pPr>
            <a:r>
              <a:rPr lang="ja-JP" altLang="en-US" sz="2000" spc="-40" dirty="0">
                <a:latin typeface="+mn-ea"/>
                <a:cs typeface="ＭＳ Ｐゴシック"/>
              </a:rPr>
              <a:t>１円たりとも無駄にすることなく、有意義に使って、企業に代わって社会貢献をする義務があります。</a:t>
            </a:r>
          </a:p>
        </p:txBody>
      </p:sp>
    </p:spTree>
    <p:extLst>
      <p:ext uri="{BB962C8B-B14F-4D97-AF65-F5344CB8AC3E}">
        <p14:creationId xmlns:p14="http://schemas.microsoft.com/office/powerpoint/2010/main" val="170673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ctrTitle"/>
          </p:nvPr>
        </p:nvSpPr>
        <p:spPr>
          <a:xfrm>
            <a:off x="1371599" y="294538"/>
            <a:ext cx="9895951" cy="1033669"/>
          </a:xfrm>
        </p:spPr>
        <p:txBody>
          <a:bodyPr vert="horz" lIns="91440" tIns="45720" rIns="91440" bIns="45720" rtlCol="0" anchor="ctr">
            <a:normAutofit/>
          </a:bodyPr>
          <a:lstStyle/>
          <a:p>
            <a:pPr algn="l" defTabSz="914400"/>
            <a:r>
              <a:rPr lang="ja-JP" altLang="en-US" sz="4000" dirty="0">
                <a:solidFill>
                  <a:srgbClr val="FFFFFF"/>
                </a:solidFill>
              </a:rPr>
              <a:t>時代の変化に伴う　あすての役割の推移</a:t>
            </a:r>
            <a:r>
              <a:rPr lang="ja-JP" altLang="en-US" sz="4000" kern="1200" dirty="0">
                <a:solidFill>
                  <a:srgbClr val="FFFFFF"/>
                </a:solidFill>
                <a:latin typeface="+mj-lt"/>
                <a:ea typeface="+mj-ea"/>
                <a:cs typeface="+mj-cs"/>
              </a:rPr>
              <a:t>　</a:t>
            </a:r>
          </a:p>
        </p:txBody>
      </p:sp>
      <p:sp>
        <p:nvSpPr>
          <p:cNvPr id="3" name="サブタイトル 2"/>
          <p:cNvSpPr>
            <a:spLocks noGrp="1"/>
          </p:cNvSpPr>
          <p:nvPr>
            <p:ph type="subTitle" idx="1"/>
          </p:nvPr>
        </p:nvSpPr>
        <p:spPr>
          <a:xfrm>
            <a:off x="602341" y="2550810"/>
            <a:ext cx="10987313" cy="3340430"/>
          </a:xfrm>
        </p:spPr>
        <p:txBody>
          <a:bodyPr vert="horz" lIns="91440" tIns="45720" rIns="91440" bIns="45720" rtlCol="0" anchor="ctr">
            <a:noAutofit/>
          </a:bodyPr>
          <a:lstStyle/>
          <a:p>
            <a:pPr algn="l" defTabSz="914400">
              <a:lnSpc>
                <a:spcPct val="200000"/>
              </a:lnSpc>
            </a:pPr>
            <a:r>
              <a:rPr lang="en-US" altLang="ja-JP" sz="2800" dirty="0"/>
              <a:t>1966</a:t>
            </a:r>
            <a:r>
              <a:rPr lang="ja-JP" altLang="en-US" sz="2800" dirty="0"/>
              <a:t>年設立当初　故郷を離れて働きに来る勤労青少年のお母さん役</a:t>
            </a:r>
            <a:endParaRPr lang="en-US" altLang="ja-JP" sz="2800" dirty="0"/>
          </a:p>
          <a:p>
            <a:pPr algn="l" defTabSz="914400">
              <a:lnSpc>
                <a:spcPct val="200000"/>
              </a:lnSpc>
            </a:pPr>
            <a:r>
              <a:rPr lang="en-US" altLang="ja-JP" sz="2800" dirty="0"/>
              <a:t>1990</a:t>
            </a:r>
            <a:r>
              <a:rPr lang="ja-JP" altLang="en-US" sz="2800" dirty="0"/>
              <a:t>年以降　　　　入管法の改正により外国人の増加によるサポート</a:t>
            </a:r>
            <a:endParaRPr lang="en-US" altLang="ja-JP" sz="2800" dirty="0"/>
          </a:p>
          <a:p>
            <a:pPr algn="l" defTabSz="914400">
              <a:lnSpc>
                <a:spcPct val="200000"/>
              </a:lnSpc>
            </a:pPr>
            <a:r>
              <a:rPr lang="en-US" altLang="ja-JP" sz="2800" dirty="0"/>
              <a:t>2010</a:t>
            </a:r>
            <a:r>
              <a:rPr lang="ja-JP" altLang="en-US" sz="2800" dirty="0"/>
              <a:t>年頃～　　　　技能を持った定年退職者の社会貢献の受け皿</a:t>
            </a:r>
            <a:endParaRPr lang="en-US" altLang="ja-JP" sz="2800" dirty="0"/>
          </a:p>
        </p:txBody>
      </p:sp>
      <p:pic>
        <p:nvPicPr>
          <p:cNvPr id="4" name="図 3" descr="アイコン&#10;&#10;自動的に生成された説明">
            <a:extLst>
              <a:ext uri="{FF2B5EF4-FFF2-40B4-BE49-F238E27FC236}">
                <a16:creationId xmlns:a16="http://schemas.microsoft.com/office/drawing/2014/main" id="{A66A7572-0654-FBD5-8C17-7A41A7F32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092" y="278984"/>
            <a:ext cx="1050387" cy="1080000"/>
          </a:xfrm>
          <a:prstGeom prst="rect">
            <a:avLst/>
          </a:prstGeom>
        </p:spPr>
      </p:pic>
    </p:spTree>
    <p:extLst>
      <p:ext uri="{BB962C8B-B14F-4D97-AF65-F5344CB8AC3E}">
        <p14:creationId xmlns:p14="http://schemas.microsoft.com/office/powerpoint/2010/main" val="41915620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4652</TotalTime>
  <Words>1277</Words>
  <Application>Microsoft Office PowerPoint</Application>
  <PresentationFormat>ワイド画面</PresentationFormat>
  <Paragraphs>87</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游ゴシック</vt:lpstr>
      <vt:lpstr>Arial</vt:lpstr>
      <vt:lpstr>Calibri</vt:lpstr>
      <vt:lpstr>Calibri Light</vt:lpstr>
      <vt:lpstr>Wingdings</vt:lpstr>
      <vt:lpstr>Office テーマ</vt:lpstr>
      <vt:lpstr>あすてで活動するには</vt:lpstr>
      <vt:lpstr>PowerPoint プレゼンテーション</vt:lpstr>
      <vt:lpstr>設立の趣旨</vt:lpstr>
      <vt:lpstr>フィロソフィー</vt:lpstr>
      <vt:lpstr>基本理念</vt:lpstr>
      <vt:lpstr>あすての使命</vt:lpstr>
      <vt:lpstr>中期目標　（２０２６～２０３０）</vt:lpstr>
      <vt:lpstr>目標を達成するための活動とは</vt:lpstr>
      <vt:lpstr>時代の変化に伴う　あすての役割の推移　</vt:lpstr>
      <vt:lpstr>あすてに求められていること</vt:lpstr>
      <vt:lpstr>グループ登録とヒアリングについて</vt:lpstr>
      <vt:lpstr>あすては</vt:lpstr>
      <vt:lpstr>みんなで協力して 笑顔あふれる社会にしましょう！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akiko toyoda</dc:creator>
  <cp:lastModifiedBy>akiko toyoda</cp:lastModifiedBy>
  <cp:revision>42</cp:revision>
  <cp:lastPrinted>2025-12-24T03:02:56Z</cp:lastPrinted>
  <dcterms:created xsi:type="dcterms:W3CDTF">2017-07-10T05:54:55Z</dcterms:created>
  <dcterms:modified xsi:type="dcterms:W3CDTF">2025-12-26T06:57:32Z</dcterms:modified>
</cp:coreProperties>
</file>